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6"/>
  </p:notesMasterIdLst>
  <p:handoutMasterIdLst>
    <p:handoutMasterId r:id="rId97"/>
  </p:handoutMasterIdLst>
  <p:sldIdLst>
    <p:sldId id="366" r:id="rId2"/>
    <p:sldId id="312" r:id="rId3"/>
    <p:sldId id="307" r:id="rId4"/>
    <p:sldId id="368" r:id="rId5"/>
    <p:sldId id="367" r:id="rId6"/>
    <p:sldId id="259" r:id="rId7"/>
    <p:sldId id="260" r:id="rId8"/>
    <p:sldId id="363" r:id="rId9"/>
    <p:sldId id="364" r:id="rId10"/>
    <p:sldId id="365"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317" r:id="rId28"/>
    <p:sldId id="282" r:id="rId29"/>
    <p:sldId id="283" r:id="rId30"/>
    <p:sldId id="284" r:id="rId31"/>
    <p:sldId id="285" r:id="rId32"/>
    <p:sldId id="286" r:id="rId33"/>
    <p:sldId id="318" r:id="rId34"/>
    <p:sldId id="287" r:id="rId35"/>
    <p:sldId id="288" r:id="rId36"/>
    <p:sldId id="289" r:id="rId37"/>
    <p:sldId id="290" r:id="rId38"/>
    <p:sldId id="319" r:id="rId39"/>
    <p:sldId id="291" r:id="rId40"/>
    <p:sldId id="292" r:id="rId41"/>
    <p:sldId id="293" r:id="rId42"/>
    <p:sldId id="294" r:id="rId43"/>
    <p:sldId id="295" r:id="rId44"/>
    <p:sldId id="296" r:id="rId45"/>
    <p:sldId id="297" r:id="rId46"/>
    <p:sldId id="308" r:id="rId47"/>
    <p:sldId id="298" r:id="rId48"/>
    <p:sldId id="316" r:id="rId49"/>
    <p:sldId id="369" r:id="rId50"/>
    <p:sldId id="370" r:id="rId51"/>
    <p:sldId id="371" r:id="rId52"/>
    <p:sldId id="325" r:id="rId53"/>
    <p:sldId id="326" r:id="rId54"/>
    <p:sldId id="341" r:id="rId55"/>
    <p:sldId id="342" r:id="rId56"/>
    <p:sldId id="343" r:id="rId57"/>
    <p:sldId id="301" r:id="rId58"/>
    <p:sldId id="344" r:id="rId59"/>
    <p:sldId id="345" r:id="rId60"/>
    <p:sldId id="346" r:id="rId61"/>
    <p:sldId id="348" r:id="rId62"/>
    <p:sldId id="349" r:id="rId63"/>
    <p:sldId id="347" r:id="rId64"/>
    <p:sldId id="350" r:id="rId65"/>
    <p:sldId id="351" r:id="rId66"/>
    <p:sldId id="352" r:id="rId67"/>
    <p:sldId id="354" r:id="rId68"/>
    <p:sldId id="338" r:id="rId69"/>
    <p:sldId id="355" r:id="rId70"/>
    <p:sldId id="303" r:id="rId71"/>
    <p:sldId id="356" r:id="rId72"/>
    <p:sldId id="300" r:id="rId73"/>
    <p:sldId id="302" r:id="rId74"/>
    <p:sldId id="320" r:id="rId75"/>
    <p:sldId id="321" r:id="rId76"/>
    <p:sldId id="304" r:id="rId77"/>
    <p:sldId id="305" r:id="rId78"/>
    <p:sldId id="357" r:id="rId79"/>
    <p:sldId id="306" r:id="rId80"/>
    <p:sldId id="327" r:id="rId81"/>
    <p:sldId id="330" r:id="rId82"/>
    <p:sldId id="331" r:id="rId83"/>
    <p:sldId id="332" r:id="rId84"/>
    <p:sldId id="333" r:id="rId85"/>
    <p:sldId id="334" r:id="rId86"/>
    <p:sldId id="335" r:id="rId87"/>
    <p:sldId id="336" r:id="rId88"/>
    <p:sldId id="337" r:id="rId89"/>
    <p:sldId id="339" r:id="rId90"/>
    <p:sldId id="340" r:id="rId91"/>
    <p:sldId id="360" r:id="rId92"/>
    <p:sldId id="361" r:id="rId93"/>
    <p:sldId id="358" r:id="rId94"/>
    <p:sldId id="362" r:id="rId9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00"/>
    <a:srgbClr val="FF0066"/>
    <a:srgbClr val="9966FF"/>
    <a:srgbClr val="9999FF"/>
    <a:srgbClr val="CCCCFF"/>
    <a:srgbClr val="CC99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47" autoAdjust="0"/>
  </p:normalViewPr>
  <p:slideViewPr>
    <p:cSldViewPr>
      <p:cViewPr varScale="1">
        <p:scale>
          <a:sx n="87" d="100"/>
          <a:sy n="87" d="100"/>
        </p:scale>
        <p:origin x="14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9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5E18CCC-ED23-4FF6-8A09-E66B4367CCA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cs typeface="+mn-cs"/>
              </a:defRPr>
            </a:lvl1pPr>
          </a:lstStyle>
          <a:p>
            <a:pPr>
              <a:defRPr/>
            </a:pPr>
            <a:endParaRPr lang="en-US"/>
          </a:p>
        </p:txBody>
      </p:sp>
      <p:sp>
        <p:nvSpPr>
          <p:cNvPr id="84995" name="Rectangle 3">
            <a:extLst>
              <a:ext uri="{FF2B5EF4-FFF2-40B4-BE49-F238E27FC236}">
                <a16:creationId xmlns:a16="http://schemas.microsoft.com/office/drawing/2014/main" id="{7184B62B-0888-4B94-B42A-45B649FB4B49}"/>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cs typeface="+mn-cs"/>
              </a:defRPr>
            </a:lvl1pPr>
          </a:lstStyle>
          <a:p>
            <a:pPr>
              <a:defRPr/>
            </a:pPr>
            <a:endParaRPr lang="en-US"/>
          </a:p>
        </p:txBody>
      </p:sp>
      <p:sp>
        <p:nvSpPr>
          <p:cNvPr id="84996" name="Rectangle 4">
            <a:extLst>
              <a:ext uri="{FF2B5EF4-FFF2-40B4-BE49-F238E27FC236}">
                <a16:creationId xmlns:a16="http://schemas.microsoft.com/office/drawing/2014/main" id="{C312CDAC-ACD5-408E-BCC4-E9F85EE86D9E}"/>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cs typeface="+mn-cs"/>
              </a:defRPr>
            </a:lvl1pPr>
          </a:lstStyle>
          <a:p>
            <a:pPr>
              <a:defRPr/>
            </a:pPr>
            <a:endParaRPr lang="en-US"/>
          </a:p>
        </p:txBody>
      </p:sp>
      <p:sp>
        <p:nvSpPr>
          <p:cNvPr id="84997" name="Rectangle 5">
            <a:extLst>
              <a:ext uri="{FF2B5EF4-FFF2-40B4-BE49-F238E27FC236}">
                <a16:creationId xmlns:a16="http://schemas.microsoft.com/office/drawing/2014/main" id="{1CB6BD06-A909-49F5-95A5-685901E9B942}"/>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EC09C932-A7DF-40D6-9CAB-272D4CF2EBBA}"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2304FE3-A471-478D-A19E-DA713722755F}"/>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cs typeface="+mn-cs"/>
              </a:defRPr>
            </a:lvl1pPr>
          </a:lstStyle>
          <a:p>
            <a:pPr>
              <a:defRPr/>
            </a:pPr>
            <a:endParaRPr lang="en-US"/>
          </a:p>
        </p:txBody>
      </p:sp>
      <p:sp>
        <p:nvSpPr>
          <p:cNvPr id="51203" name="Rectangle 3">
            <a:extLst>
              <a:ext uri="{FF2B5EF4-FFF2-40B4-BE49-F238E27FC236}">
                <a16:creationId xmlns:a16="http://schemas.microsoft.com/office/drawing/2014/main" id="{397F11E3-A27C-4380-8631-950082ABD27D}"/>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cs typeface="+mn-cs"/>
              </a:defRPr>
            </a:lvl1pPr>
          </a:lstStyle>
          <a:p>
            <a:pPr>
              <a:defRPr/>
            </a:pPr>
            <a:endParaRPr lang="en-US"/>
          </a:p>
        </p:txBody>
      </p:sp>
      <p:sp>
        <p:nvSpPr>
          <p:cNvPr id="98308" name="Rectangle 4">
            <a:extLst>
              <a:ext uri="{FF2B5EF4-FFF2-40B4-BE49-F238E27FC236}">
                <a16:creationId xmlns:a16="http://schemas.microsoft.com/office/drawing/2014/main" id="{60B3D9B5-C45D-4D2F-A3DE-E23046D893EA}"/>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062F11FE-4E40-47D4-A8FE-5F7AC29EBDFD}"/>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BBC5A9DC-FB62-443E-A443-26169AA9FEAA}"/>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cs typeface="+mn-cs"/>
              </a:defRPr>
            </a:lvl1pPr>
          </a:lstStyle>
          <a:p>
            <a:pPr>
              <a:defRPr/>
            </a:pPr>
            <a:endParaRPr lang="en-US"/>
          </a:p>
        </p:txBody>
      </p:sp>
      <p:sp>
        <p:nvSpPr>
          <p:cNvPr id="51207" name="Rectangle 7">
            <a:extLst>
              <a:ext uri="{FF2B5EF4-FFF2-40B4-BE49-F238E27FC236}">
                <a16:creationId xmlns:a16="http://schemas.microsoft.com/office/drawing/2014/main" id="{F902A328-4352-454B-B4C5-2DAB6E0C4581}"/>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35068243-65CB-41B2-81E7-59E156BBF8D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90F2BBE2-6D5D-4DE4-AA47-DD79B41300FA}"/>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0D68638-001E-4253-BBCC-A4BFB8C6956E}"/>
              </a:ext>
            </a:extLst>
          </p:cNvPr>
          <p:cNvSpPr>
            <a:spLocks noGrp="1"/>
          </p:cNvSpPr>
          <p:nvPr>
            <p:ph type="body" idx="1"/>
          </p:nvPr>
        </p:nvSpPr>
        <p:spPr/>
        <p:txBody>
          <a:bodyPr>
            <a:normAutofit/>
          </a:bodyPr>
          <a:lstStyle/>
          <a:p>
            <a:pPr>
              <a:defRPr/>
            </a:pPr>
            <a:endParaRPr lang="en-US" dirty="0">
              <a:effectLst>
                <a:outerShdw blurRad="50800" dist="38100" algn="l" rotWithShape="0">
                  <a:schemeClr val="tx1">
                    <a:alpha val="91000"/>
                  </a:schemeClr>
                </a:outerShdw>
              </a:effectLst>
            </a:endParaRPr>
          </a:p>
        </p:txBody>
      </p:sp>
      <p:sp>
        <p:nvSpPr>
          <p:cNvPr id="99332" name="Slide Number Placeholder 3">
            <a:extLst>
              <a:ext uri="{FF2B5EF4-FFF2-40B4-BE49-F238E27FC236}">
                <a16:creationId xmlns:a16="http://schemas.microsoft.com/office/drawing/2014/main" id="{95ED0411-A012-4D80-9E18-AB518361BAD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4A34CB9-44DF-4803-B0B8-0200FDECD568}" type="slidenum">
              <a:rPr lang="en-US" altLang="en-US" sz="1300"/>
              <a:pPr eaLnBrk="1" hangingPunct="1"/>
              <a:t>68</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7ADCC4AB-A0B9-4FFF-AB3F-B696622FDD0E}"/>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92C56AB-A39A-410A-B8A3-2C50CA7268A2}" type="slidenum">
              <a:rPr lang="en-US" altLang="en-US" sz="1300"/>
              <a:pPr eaLnBrk="1" hangingPunct="1"/>
              <a:t>70</a:t>
            </a:fld>
            <a:endParaRPr lang="en-US" altLang="en-US" sz="1300"/>
          </a:p>
        </p:txBody>
      </p:sp>
      <p:sp>
        <p:nvSpPr>
          <p:cNvPr id="100355" name="Rectangle 3074">
            <a:extLst>
              <a:ext uri="{FF2B5EF4-FFF2-40B4-BE49-F238E27FC236}">
                <a16:creationId xmlns:a16="http://schemas.microsoft.com/office/drawing/2014/main" id="{E57C1A66-BCA7-4B1D-8EF8-35E2D6BDB33F}"/>
              </a:ext>
            </a:extLst>
          </p:cNvPr>
          <p:cNvSpPr>
            <a:spLocks noGrp="1" noRot="1" noChangeAspect="1" noChangeArrowheads="1" noTextEdit="1"/>
          </p:cNvSpPr>
          <p:nvPr>
            <p:ph type="sldImg"/>
          </p:nvPr>
        </p:nvSpPr>
        <p:spPr>
          <a:solidFill>
            <a:srgbClr val="FFFFFF"/>
          </a:solidFill>
          <a:ln/>
        </p:spPr>
      </p:sp>
      <p:sp>
        <p:nvSpPr>
          <p:cNvPr id="100356" name="Rectangle 3075">
            <a:extLst>
              <a:ext uri="{FF2B5EF4-FFF2-40B4-BE49-F238E27FC236}">
                <a16:creationId xmlns:a16="http://schemas.microsoft.com/office/drawing/2014/main" id="{684DDEBC-E0EC-4143-872B-BF1F8961C69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33FF93D-DEEB-4683-B6FF-7BA57359ED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166D26-4115-40B0-B55F-D1C55E2CF5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4E320C-B91E-40D1-8F81-C2399E014177}"/>
              </a:ext>
            </a:extLst>
          </p:cNvPr>
          <p:cNvSpPr>
            <a:spLocks noGrp="1" noChangeArrowheads="1"/>
          </p:cNvSpPr>
          <p:nvPr>
            <p:ph type="sldNum" sz="quarter" idx="12"/>
          </p:nvPr>
        </p:nvSpPr>
        <p:spPr>
          <a:ln/>
        </p:spPr>
        <p:txBody>
          <a:bodyPr/>
          <a:lstStyle>
            <a:lvl1pPr>
              <a:defRPr/>
            </a:lvl1pPr>
          </a:lstStyle>
          <a:p>
            <a:fld id="{827F3AF5-6864-4067-AD15-4898BC1B2FC5}" type="slidenum">
              <a:rPr lang="en-US" altLang="en-US"/>
              <a:pPr/>
              <a:t>‹#›</a:t>
            </a:fld>
            <a:endParaRPr lang="en-US" altLang="en-US"/>
          </a:p>
        </p:txBody>
      </p:sp>
    </p:spTree>
    <p:extLst>
      <p:ext uri="{BB962C8B-B14F-4D97-AF65-F5344CB8AC3E}">
        <p14:creationId xmlns:p14="http://schemas.microsoft.com/office/powerpoint/2010/main" val="252368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296407-B779-4892-B6EE-05361C1841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43AB3F-AE7D-4DDF-80F2-335626DB13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33AC28-48DB-46CE-AC3D-CDADEFA23307}"/>
              </a:ext>
            </a:extLst>
          </p:cNvPr>
          <p:cNvSpPr>
            <a:spLocks noGrp="1" noChangeArrowheads="1"/>
          </p:cNvSpPr>
          <p:nvPr>
            <p:ph type="sldNum" sz="quarter" idx="12"/>
          </p:nvPr>
        </p:nvSpPr>
        <p:spPr>
          <a:ln/>
        </p:spPr>
        <p:txBody>
          <a:bodyPr/>
          <a:lstStyle>
            <a:lvl1pPr>
              <a:defRPr/>
            </a:lvl1pPr>
          </a:lstStyle>
          <a:p>
            <a:fld id="{32F5ACF0-8A7B-436C-BA4E-C7E316ADFD58}" type="slidenum">
              <a:rPr lang="en-US" altLang="en-US"/>
              <a:pPr/>
              <a:t>‹#›</a:t>
            </a:fld>
            <a:endParaRPr lang="en-US" altLang="en-US"/>
          </a:p>
        </p:txBody>
      </p:sp>
    </p:spTree>
    <p:extLst>
      <p:ext uri="{BB962C8B-B14F-4D97-AF65-F5344CB8AC3E}">
        <p14:creationId xmlns:p14="http://schemas.microsoft.com/office/powerpoint/2010/main" val="143059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28E718-4E83-4142-9826-856F64FCC0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5D30CB-1CE4-48E8-9101-E44DCFA9FB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A86360-366E-4DC8-815C-694395113E3E}"/>
              </a:ext>
            </a:extLst>
          </p:cNvPr>
          <p:cNvSpPr>
            <a:spLocks noGrp="1" noChangeArrowheads="1"/>
          </p:cNvSpPr>
          <p:nvPr>
            <p:ph type="sldNum" sz="quarter" idx="12"/>
          </p:nvPr>
        </p:nvSpPr>
        <p:spPr>
          <a:ln/>
        </p:spPr>
        <p:txBody>
          <a:bodyPr/>
          <a:lstStyle>
            <a:lvl1pPr>
              <a:defRPr/>
            </a:lvl1pPr>
          </a:lstStyle>
          <a:p>
            <a:fld id="{1E29AE37-B4B4-4745-B9DE-7D43449E04EF}" type="slidenum">
              <a:rPr lang="en-US" altLang="en-US"/>
              <a:pPr/>
              <a:t>‹#›</a:t>
            </a:fld>
            <a:endParaRPr lang="en-US" altLang="en-US"/>
          </a:p>
        </p:txBody>
      </p:sp>
    </p:spTree>
    <p:extLst>
      <p:ext uri="{BB962C8B-B14F-4D97-AF65-F5344CB8AC3E}">
        <p14:creationId xmlns:p14="http://schemas.microsoft.com/office/powerpoint/2010/main" val="1993075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BF648E-002C-4110-B803-EB3877ACFE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6513DA-BC0E-434F-A7C0-36232D4A0C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3B1BAE-3356-4B0E-A5AD-20B4AB02EA83}"/>
              </a:ext>
            </a:extLst>
          </p:cNvPr>
          <p:cNvSpPr>
            <a:spLocks noGrp="1" noChangeArrowheads="1"/>
          </p:cNvSpPr>
          <p:nvPr>
            <p:ph type="sldNum" sz="quarter" idx="12"/>
          </p:nvPr>
        </p:nvSpPr>
        <p:spPr>
          <a:ln/>
        </p:spPr>
        <p:txBody>
          <a:bodyPr/>
          <a:lstStyle>
            <a:lvl1pPr>
              <a:defRPr/>
            </a:lvl1pPr>
          </a:lstStyle>
          <a:p>
            <a:fld id="{3701D445-E376-4C67-8C4D-CCD3EB61D26D}" type="slidenum">
              <a:rPr lang="en-US" altLang="en-US"/>
              <a:pPr/>
              <a:t>‹#›</a:t>
            </a:fld>
            <a:endParaRPr lang="en-US" altLang="en-US"/>
          </a:p>
        </p:txBody>
      </p:sp>
    </p:spTree>
    <p:extLst>
      <p:ext uri="{BB962C8B-B14F-4D97-AF65-F5344CB8AC3E}">
        <p14:creationId xmlns:p14="http://schemas.microsoft.com/office/powerpoint/2010/main" val="370938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EB6BBCB-8716-4EE8-AA49-20CB4BC34A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2E6ED8A-7130-447D-AE31-0EEA221B1B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D7B4E8-4C02-46E8-B454-B75CBE6EA194}"/>
              </a:ext>
            </a:extLst>
          </p:cNvPr>
          <p:cNvSpPr>
            <a:spLocks noGrp="1" noChangeArrowheads="1"/>
          </p:cNvSpPr>
          <p:nvPr>
            <p:ph type="sldNum" sz="quarter" idx="12"/>
          </p:nvPr>
        </p:nvSpPr>
        <p:spPr>
          <a:ln/>
        </p:spPr>
        <p:txBody>
          <a:bodyPr/>
          <a:lstStyle>
            <a:lvl1pPr>
              <a:defRPr/>
            </a:lvl1pPr>
          </a:lstStyle>
          <a:p>
            <a:fld id="{B994B730-F17E-498E-B0B2-71E8B0C0D5B4}" type="slidenum">
              <a:rPr lang="en-US" altLang="en-US"/>
              <a:pPr/>
              <a:t>‹#›</a:t>
            </a:fld>
            <a:endParaRPr lang="en-US" altLang="en-US"/>
          </a:p>
        </p:txBody>
      </p:sp>
    </p:spTree>
    <p:extLst>
      <p:ext uri="{BB962C8B-B14F-4D97-AF65-F5344CB8AC3E}">
        <p14:creationId xmlns:p14="http://schemas.microsoft.com/office/powerpoint/2010/main" val="3179735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286DB4C-B3D3-4D50-B863-2993775FB64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6271EC3-9B44-48A1-AFF7-D910E2F05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58EAB26-7B3C-46BD-B836-F0C9C9728F44}"/>
              </a:ext>
            </a:extLst>
          </p:cNvPr>
          <p:cNvSpPr>
            <a:spLocks noGrp="1" noChangeArrowheads="1"/>
          </p:cNvSpPr>
          <p:nvPr>
            <p:ph type="sldNum" sz="quarter" idx="12"/>
          </p:nvPr>
        </p:nvSpPr>
        <p:spPr>
          <a:ln/>
        </p:spPr>
        <p:txBody>
          <a:bodyPr/>
          <a:lstStyle>
            <a:lvl1pPr>
              <a:defRPr/>
            </a:lvl1pPr>
          </a:lstStyle>
          <a:p>
            <a:fld id="{67AAC1DF-4D17-4FCC-AEEB-AC485AB7F7B5}" type="slidenum">
              <a:rPr lang="en-US" altLang="en-US"/>
              <a:pPr/>
              <a:t>‹#›</a:t>
            </a:fld>
            <a:endParaRPr lang="en-US" altLang="en-US"/>
          </a:p>
        </p:txBody>
      </p:sp>
    </p:spTree>
    <p:extLst>
      <p:ext uri="{BB962C8B-B14F-4D97-AF65-F5344CB8AC3E}">
        <p14:creationId xmlns:p14="http://schemas.microsoft.com/office/powerpoint/2010/main" val="163834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2FC9FA-CEA5-4B92-AE85-645538F455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FD0AED-56B5-467C-A707-F7C04F5F9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6B506F-00D0-4C5F-B2B7-02B71A755A7B}"/>
              </a:ext>
            </a:extLst>
          </p:cNvPr>
          <p:cNvSpPr>
            <a:spLocks noGrp="1" noChangeArrowheads="1"/>
          </p:cNvSpPr>
          <p:nvPr>
            <p:ph type="sldNum" sz="quarter" idx="12"/>
          </p:nvPr>
        </p:nvSpPr>
        <p:spPr>
          <a:ln/>
        </p:spPr>
        <p:txBody>
          <a:bodyPr/>
          <a:lstStyle>
            <a:lvl1pPr>
              <a:defRPr/>
            </a:lvl1pPr>
          </a:lstStyle>
          <a:p>
            <a:fld id="{AC8D0DEE-A798-42C2-BE9B-A7FCD39EDDF4}" type="slidenum">
              <a:rPr lang="en-US" altLang="en-US"/>
              <a:pPr/>
              <a:t>‹#›</a:t>
            </a:fld>
            <a:endParaRPr lang="en-US" altLang="en-US"/>
          </a:p>
        </p:txBody>
      </p:sp>
    </p:spTree>
    <p:extLst>
      <p:ext uri="{BB962C8B-B14F-4D97-AF65-F5344CB8AC3E}">
        <p14:creationId xmlns:p14="http://schemas.microsoft.com/office/powerpoint/2010/main" val="31839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86C0CF7-E5ED-48EB-917C-E8DE61848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9A856A-F670-4094-B025-A1FD9535B4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AE5B3-08F4-44CB-BAA8-97E1F4A3322F}"/>
              </a:ext>
            </a:extLst>
          </p:cNvPr>
          <p:cNvSpPr>
            <a:spLocks noGrp="1" noChangeArrowheads="1"/>
          </p:cNvSpPr>
          <p:nvPr>
            <p:ph type="sldNum" sz="quarter" idx="12"/>
          </p:nvPr>
        </p:nvSpPr>
        <p:spPr>
          <a:ln/>
        </p:spPr>
        <p:txBody>
          <a:bodyPr/>
          <a:lstStyle>
            <a:lvl1pPr>
              <a:defRPr/>
            </a:lvl1pPr>
          </a:lstStyle>
          <a:p>
            <a:fld id="{DB9AB279-63AA-4422-933F-E0F3CD465164}" type="slidenum">
              <a:rPr lang="en-US" altLang="en-US"/>
              <a:pPr/>
              <a:t>‹#›</a:t>
            </a:fld>
            <a:endParaRPr lang="en-US" altLang="en-US"/>
          </a:p>
        </p:txBody>
      </p:sp>
    </p:spTree>
    <p:extLst>
      <p:ext uri="{BB962C8B-B14F-4D97-AF65-F5344CB8AC3E}">
        <p14:creationId xmlns:p14="http://schemas.microsoft.com/office/powerpoint/2010/main" val="112590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B3CC27-DA2F-46E5-A8E5-FE32C91970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00960F-45E3-4F51-A7D6-6A1875C924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319021-89BB-430C-9EF8-AD2FDFFD22EB}"/>
              </a:ext>
            </a:extLst>
          </p:cNvPr>
          <p:cNvSpPr>
            <a:spLocks noGrp="1" noChangeArrowheads="1"/>
          </p:cNvSpPr>
          <p:nvPr>
            <p:ph type="sldNum" sz="quarter" idx="12"/>
          </p:nvPr>
        </p:nvSpPr>
        <p:spPr>
          <a:ln/>
        </p:spPr>
        <p:txBody>
          <a:bodyPr/>
          <a:lstStyle>
            <a:lvl1pPr>
              <a:defRPr/>
            </a:lvl1pPr>
          </a:lstStyle>
          <a:p>
            <a:fld id="{12CEE91E-01F7-4073-AF5A-DDF8EDB93FE6}" type="slidenum">
              <a:rPr lang="en-US" altLang="en-US"/>
              <a:pPr/>
              <a:t>‹#›</a:t>
            </a:fld>
            <a:endParaRPr lang="en-US" altLang="en-US"/>
          </a:p>
        </p:txBody>
      </p:sp>
    </p:spTree>
    <p:extLst>
      <p:ext uri="{BB962C8B-B14F-4D97-AF65-F5344CB8AC3E}">
        <p14:creationId xmlns:p14="http://schemas.microsoft.com/office/powerpoint/2010/main" val="39543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7EEF05-0570-4B27-BAAB-4DA3683E93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CCC620-A1F2-4082-BB14-1583F51BB5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6B20DC-04D6-493F-BEB4-487CBA6E03F8}"/>
              </a:ext>
            </a:extLst>
          </p:cNvPr>
          <p:cNvSpPr>
            <a:spLocks noGrp="1" noChangeArrowheads="1"/>
          </p:cNvSpPr>
          <p:nvPr>
            <p:ph type="sldNum" sz="quarter" idx="12"/>
          </p:nvPr>
        </p:nvSpPr>
        <p:spPr>
          <a:ln/>
        </p:spPr>
        <p:txBody>
          <a:bodyPr/>
          <a:lstStyle>
            <a:lvl1pPr>
              <a:defRPr/>
            </a:lvl1pPr>
          </a:lstStyle>
          <a:p>
            <a:fld id="{5B1720BA-B26C-4DB9-938B-596606C0B4CC}" type="slidenum">
              <a:rPr lang="en-US" altLang="en-US"/>
              <a:pPr/>
              <a:t>‹#›</a:t>
            </a:fld>
            <a:endParaRPr lang="en-US" altLang="en-US"/>
          </a:p>
        </p:txBody>
      </p:sp>
    </p:spTree>
    <p:extLst>
      <p:ext uri="{BB962C8B-B14F-4D97-AF65-F5344CB8AC3E}">
        <p14:creationId xmlns:p14="http://schemas.microsoft.com/office/powerpoint/2010/main" val="250184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5961C5F-A6A2-4243-BE70-55F9BC16F82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394958-D1C8-4410-BFEA-8154210403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771182-89B9-4308-8F0F-4DF4126B0252}"/>
              </a:ext>
            </a:extLst>
          </p:cNvPr>
          <p:cNvSpPr>
            <a:spLocks noGrp="1" noChangeArrowheads="1"/>
          </p:cNvSpPr>
          <p:nvPr>
            <p:ph type="sldNum" sz="quarter" idx="12"/>
          </p:nvPr>
        </p:nvSpPr>
        <p:spPr>
          <a:ln/>
        </p:spPr>
        <p:txBody>
          <a:bodyPr/>
          <a:lstStyle>
            <a:lvl1pPr>
              <a:defRPr/>
            </a:lvl1pPr>
          </a:lstStyle>
          <a:p>
            <a:fld id="{7546510B-5D9E-4E09-B8FD-05D5729AA9F5}" type="slidenum">
              <a:rPr lang="en-US" altLang="en-US"/>
              <a:pPr/>
              <a:t>‹#›</a:t>
            </a:fld>
            <a:endParaRPr lang="en-US" altLang="en-US"/>
          </a:p>
        </p:txBody>
      </p:sp>
    </p:spTree>
    <p:extLst>
      <p:ext uri="{BB962C8B-B14F-4D97-AF65-F5344CB8AC3E}">
        <p14:creationId xmlns:p14="http://schemas.microsoft.com/office/powerpoint/2010/main" val="380814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BD0B9F-60DB-4600-B8B7-8D50B311E2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2CC1863-4D66-4980-984B-C492F4B4A7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3D2ED3-6E4D-41E0-993C-CCEF2E99934A}"/>
              </a:ext>
            </a:extLst>
          </p:cNvPr>
          <p:cNvSpPr>
            <a:spLocks noGrp="1" noChangeArrowheads="1"/>
          </p:cNvSpPr>
          <p:nvPr>
            <p:ph type="sldNum" sz="quarter" idx="12"/>
          </p:nvPr>
        </p:nvSpPr>
        <p:spPr>
          <a:ln/>
        </p:spPr>
        <p:txBody>
          <a:bodyPr/>
          <a:lstStyle>
            <a:lvl1pPr>
              <a:defRPr/>
            </a:lvl1pPr>
          </a:lstStyle>
          <a:p>
            <a:fld id="{92794C77-6D88-4971-8AD6-197B628427BA}" type="slidenum">
              <a:rPr lang="en-US" altLang="en-US"/>
              <a:pPr/>
              <a:t>‹#›</a:t>
            </a:fld>
            <a:endParaRPr lang="en-US" altLang="en-US"/>
          </a:p>
        </p:txBody>
      </p:sp>
    </p:spTree>
    <p:extLst>
      <p:ext uri="{BB962C8B-B14F-4D97-AF65-F5344CB8AC3E}">
        <p14:creationId xmlns:p14="http://schemas.microsoft.com/office/powerpoint/2010/main" val="175687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F5DA16-DAFA-4531-BB40-542091A38D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43B994-219B-4A76-B4B8-C4AE1D822B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B45EFD-C00E-40E6-9902-BCE9585EC68C}"/>
              </a:ext>
            </a:extLst>
          </p:cNvPr>
          <p:cNvSpPr>
            <a:spLocks noGrp="1" noChangeArrowheads="1"/>
          </p:cNvSpPr>
          <p:nvPr>
            <p:ph type="sldNum" sz="quarter" idx="12"/>
          </p:nvPr>
        </p:nvSpPr>
        <p:spPr>
          <a:ln/>
        </p:spPr>
        <p:txBody>
          <a:bodyPr/>
          <a:lstStyle>
            <a:lvl1pPr>
              <a:defRPr/>
            </a:lvl1pPr>
          </a:lstStyle>
          <a:p>
            <a:fld id="{F0994A94-F098-441F-9657-78732F087F58}" type="slidenum">
              <a:rPr lang="en-US" altLang="en-US"/>
              <a:pPr/>
              <a:t>‹#›</a:t>
            </a:fld>
            <a:endParaRPr lang="en-US" altLang="en-US"/>
          </a:p>
        </p:txBody>
      </p:sp>
    </p:spTree>
    <p:extLst>
      <p:ext uri="{BB962C8B-B14F-4D97-AF65-F5344CB8AC3E}">
        <p14:creationId xmlns:p14="http://schemas.microsoft.com/office/powerpoint/2010/main" val="244044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4E7E8-AF28-450A-AF0C-EC39C872A3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6FC95A-879B-4ABD-A3AE-3107E93EE0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8E4B5F4-2BC7-4B3A-9044-26DDF3B2B458}"/>
              </a:ext>
            </a:extLst>
          </p:cNvPr>
          <p:cNvSpPr>
            <a:spLocks noGrp="1" noChangeArrowheads="1"/>
          </p:cNvSpPr>
          <p:nvPr>
            <p:ph type="sldNum" sz="quarter" idx="12"/>
          </p:nvPr>
        </p:nvSpPr>
        <p:spPr>
          <a:ln/>
        </p:spPr>
        <p:txBody>
          <a:bodyPr/>
          <a:lstStyle>
            <a:lvl1pPr>
              <a:defRPr/>
            </a:lvl1pPr>
          </a:lstStyle>
          <a:p>
            <a:fld id="{BEDF953C-FD62-4402-8565-3467D78B3E77}" type="slidenum">
              <a:rPr lang="en-US" altLang="en-US"/>
              <a:pPr/>
              <a:t>‹#›</a:t>
            </a:fld>
            <a:endParaRPr lang="en-US" altLang="en-US"/>
          </a:p>
        </p:txBody>
      </p:sp>
    </p:spTree>
    <p:extLst>
      <p:ext uri="{BB962C8B-B14F-4D97-AF65-F5344CB8AC3E}">
        <p14:creationId xmlns:p14="http://schemas.microsoft.com/office/powerpoint/2010/main" val="267919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18D0B71-A4BA-4FAC-A64B-3407C8B9DCA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361BB06-C066-4B14-B90E-23919B36A7F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5838FA-2F8B-42A5-BC0D-B4D63172169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a:extLst>
              <a:ext uri="{FF2B5EF4-FFF2-40B4-BE49-F238E27FC236}">
                <a16:creationId xmlns:a16="http://schemas.microsoft.com/office/drawing/2014/main" id="{8FD05AFB-4398-4B43-B560-DB70B9C75DB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a:extLst>
              <a:ext uri="{FF2B5EF4-FFF2-40B4-BE49-F238E27FC236}">
                <a16:creationId xmlns:a16="http://schemas.microsoft.com/office/drawing/2014/main" id="{04CB2B3F-32EC-4F05-A063-1450F333FC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F6192AD-7762-452B-A670-9F0B09AE180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3" Type="http://schemas.openxmlformats.org/officeDocument/2006/relationships/slide" Target="slide23.xml"/><Relationship Id="rId18" Type="http://schemas.openxmlformats.org/officeDocument/2006/relationships/image" Target="../media/image13.jpeg"/><Relationship Id="rId26" Type="http://schemas.openxmlformats.org/officeDocument/2006/relationships/image" Target="../media/image17.jpeg"/><Relationship Id="rId39" Type="http://schemas.openxmlformats.org/officeDocument/2006/relationships/slide" Target="slide31.xml"/><Relationship Id="rId21" Type="http://schemas.openxmlformats.org/officeDocument/2006/relationships/slide" Target="slide29.xml"/><Relationship Id="rId34" Type="http://schemas.openxmlformats.org/officeDocument/2006/relationships/image" Target="../media/image21.jpeg"/><Relationship Id="rId42" Type="http://schemas.openxmlformats.org/officeDocument/2006/relationships/image" Target="../media/image25.jpeg"/><Relationship Id="rId47" Type="http://schemas.openxmlformats.org/officeDocument/2006/relationships/slide" Target="slide24.xml"/><Relationship Id="rId50" Type="http://schemas.openxmlformats.org/officeDocument/2006/relationships/oleObject" Target="../embeddings/oleObject2.bin"/><Relationship Id="rId55" Type="http://schemas.openxmlformats.org/officeDocument/2006/relationships/slide" Target="slide27.xml"/><Relationship Id="rId7"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image" Target="../media/image12.jpeg"/><Relationship Id="rId29" Type="http://schemas.openxmlformats.org/officeDocument/2006/relationships/slide" Target="slide39.xml"/><Relationship Id="rId11" Type="http://schemas.openxmlformats.org/officeDocument/2006/relationships/slide" Target="slide22.xml"/><Relationship Id="rId24" Type="http://schemas.openxmlformats.org/officeDocument/2006/relationships/image" Target="../media/image16.jpeg"/><Relationship Id="rId32" Type="http://schemas.openxmlformats.org/officeDocument/2006/relationships/image" Target="../media/image20.jpeg"/><Relationship Id="rId37" Type="http://schemas.openxmlformats.org/officeDocument/2006/relationships/slide" Target="slide40.xml"/><Relationship Id="rId40" Type="http://schemas.openxmlformats.org/officeDocument/2006/relationships/image" Target="../media/image24.jpeg"/><Relationship Id="rId45" Type="http://schemas.openxmlformats.org/officeDocument/2006/relationships/slide" Target="slide20.xml"/><Relationship Id="rId53" Type="http://schemas.openxmlformats.org/officeDocument/2006/relationships/slide" Target="slide46.xml"/><Relationship Id="rId58" Type="http://schemas.openxmlformats.org/officeDocument/2006/relationships/image" Target="../media/image31.png"/><Relationship Id="rId5" Type="http://schemas.openxmlformats.org/officeDocument/2006/relationships/image" Target="../media/image8.png"/><Relationship Id="rId19" Type="http://schemas.openxmlformats.org/officeDocument/2006/relationships/slide" Target="slide28.xml"/><Relationship Id="rId4" Type="http://schemas.openxmlformats.org/officeDocument/2006/relationships/slide" Target="slide18.xml"/><Relationship Id="rId9" Type="http://schemas.openxmlformats.org/officeDocument/2006/relationships/slide" Target="slide21.xml"/><Relationship Id="rId14" Type="http://schemas.openxmlformats.org/officeDocument/2006/relationships/image" Target="../media/image11.jpeg"/><Relationship Id="rId22" Type="http://schemas.openxmlformats.org/officeDocument/2006/relationships/image" Target="../media/image15.jpeg"/><Relationship Id="rId27" Type="http://schemas.openxmlformats.org/officeDocument/2006/relationships/slide" Target="slide37.xml"/><Relationship Id="rId30" Type="http://schemas.openxmlformats.org/officeDocument/2006/relationships/image" Target="../media/image19.jpeg"/><Relationship Id="rId35" Type="http://schemas.openxmlformats.org/officeDocument/2006/relationships/slide" Target="slide44.xml"/><Relationship Id="rId43" Type="http://schemas.openxmlformats.org/officeDocument/2006/relationships/slide" Target="slide34.xml"/><Relationship Id="rId48" Type="http://schemas.openxmlformats.org/officeDocument/2006/relationships/image" Target="../media/image28.jpeg"/><Relationship Id="rId56" Type="http://schemas.openxmlformats.org/officeDocument/2006/relationships/image" Target="../media/image30.png"/><Relationship Id="rId8" Type="http://schemas.openxmlformats.org/officeDocument/2006/relationships/image" Target="../media/image5.png"/><Relationship Id="rId51" Type="http://schemas.openxmlformats.org/officeDocument/2006/relationships/image" Target="../media/image6.png"/><Relationship Id="rId3" Type="http://schemas.openxmlformats.org/officeDocument/2006/relationships/image" Target="../media/image7.jpeg"/><Relationship Id="rId12" Type="http://schemas.openxmlformats.org/officeDocument/2006/relationships/image" Target="../media/image10.jpeg"/><Relationship Id="rId17" Type="http://schemas.openxmlformats.org/officeDocument/2006/relationships/slide" Target="slide26.xml"/><Relationship Id="rId25" Type="http://schemas.openxmlformats.org/officeDocument/2006/relationships/slide" Target="slide35.xml"/><Relationship Id="rId33" Type="http://schemas.openxmlformats.org/officeDocument/2006/relationships/slide" Target="slide42.xml"/><Relationship Id="rId38" Type="http://schemas.openxmlformats.org/officeDocument/2006/relationships/image" Target="../media/image23.jpeg"/><Relationship Id="rId46" Type="http://schemas.openxmlformats.org/officeDocument/2006/relationships/image" Target="../media/image27.png"/><Relationship Id="rId20" Type="http://schemas.openxmlformats.org/officeDocument/2006/relationships/image" Target="../media/image14.jpeg"/><Relationship Id="rId41" Type="http://schemas.openxmlformats.org/officeDocument/2006/relationships/slide" Target="slide36.xml"/><Relationship Id="rId54" Type="http://schemas.openxmlformats.org/officeDocument/2006/relationships/image" Target="../media/image29.png"/><Relationship Id="rId1" Type="http://schemas.openxmlformats.org/officeDocument/2006/relationships/vmlDrawing" Target="../drawings/vmlDrawing1.vml"/><Relationship Id="rId6" Type="http://schemas.openxmlformats.org/officeDocument/2006/relationships/slide" Target="slide19.xml"/><Relationship Id="rId15" Type="http://schemas.openxmlformats.org/officeDocument/2006/relationships/slide" Target="slide25.xml"/><Relationship Id="rId23" Type="http://schemas.openxmlformats.org/officeDocument/2006/relationships/slide" Target="slide32.xml"/><Relationship Id="rId28" Type="http://schemas.openxmlformats.org/officeDocument/2006/relationships/image" Target="../media/image18.jpeg"/><Relationship Id="rId36" Type="http://schemas.openxmlformats.org/officeDocument/2006/relationships/image" Target="../media/image22.jpeg"/><Relationship Id="rId49" Type="http://schemas.openxmlformats.org/officeDocument/2006/relationships/slide" Target="slide45.xml"/><Relationship Id="rId57" Type="http://schemas.openxmlformats.org/officeDocument/2006/relationships/slide" Target="slide43.xml"/><Relationship Id="rId10" Type="http://schemas.openxmlformats.org/officeDocument/2006/relationships/image" Target="../media/image9.jpeg"/><Relationship Id="rId31" Type="http://schemas.openxmlformats.org/officeDocument/2006/relationships/slide" Target="slide41.xml"/><Relationship Id="rId44" Type="http://schemas.openxmlformats.org/officeDocument/2006/relationships/image" Target="../media/image26.png"/><Relationship Id="rId52"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slide" Target="slide16.x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http://www.gtlsys.com/PriorFossilFinds/Magnified/sand$big.jpeg&amp;imgrefurl=http://www.gtlsys.com/PriorFossilFinds/ffm1197.html&amp;h=516&amp;w=534&amp;sz=51&amp;hl=en&amp;sig2=dHHk5XpbA_f9wtZyJzgn3w&amp;start=4&amp;tbnid=vumGmygqt3OkKM:&amp;tbnh=128&amp;tbnw=132&amp;ei=YKAiRteIEoHAhQSP2MiRBQ&amp;prev=/images?q=fossil+sand+dollar&amp;gbv=2&amp;svnum=10&amp;hl=en&amp;sa=G" TargetMode="External"/><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slide" Target="slide16.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slide" Target="slide16.xml"/><Relationship Id="rId5" Type="http://schemas.openxmlformats.org/officeDocument/2006/relationships/image" Target="../media/image50.png"/><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91.xml"/><Relationship Id="rId5" Type="http://schemas.openxmlformats.org/officeDocument/2006/relationships/slide" Target="slide47.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3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slide" Target="slide16.xml"/><Relationship Id="rId5" Type="http://schemas.openxmlformats.org/officeDocument/2006/relationships/image" Target="../media/image25.jpe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3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slide" Target="slide16.xml"/><Relationship Id="rId5" Type="http://schemas.openxmlformats.org/officeDocument/2006/relationships/image" Target="../media/image6.png"/><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slide" Target="slide16.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71.xml"/><Relationship Id="rId1" Type="http://schemas.openxmlformats.org/officeDocument/2006/relationships/slideLayout" Target="../slideLayouts/slideLayout13.xml"/><Relationship Id="rId5" Type="http://schemas.openxmlformats.org/officeDocument/2006/relationships/slide" Target="slide49.xml"/><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slide" Target="slide80.xml"/><Relationship Id="rId3" Type="http://schemas.openxmlformats.org/officeDocument/2006/relationships/image" Target="../media/image89.png"/><Relationship Id="rId7" Type="http://schemas.openxmlformats.org/officeDocument/2006/relationships/slide" Target="slide86.xml"/><Relationship Id="rId12" Type="http://schemas.openxmlformats.org/officeDocument/2006/relationships/slide" Target="slide81.xml"/><Relationship Id="rId2" Type="http://schemas.openxmlformats.org/officeDocument/2006/relationships/notesSlide" Target="../notesSlides/notesSlide1.xml"/><Relationship Id="rId16"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87.xml"/><Relationship Id="rId11" Type="http://schemas.openxmlformats.org/officeDocument/2006/relationships/slide" Target="slide82.xml"/><Relationship Id="rId5" Type="http://schemas.openxmlformats.org/officeDocument/2006/relationships/slide" Target="slide88.xml"/><Relationship Id="rId15" Type="http://schemas.openxmlformats.org/officeDocument/2006/relationships/slide" Target="slide69.xml"/><Relationship Id="rId10" Type="http://schemas.openxmlformats.org/officeDocument/2006/relationships/slide" Target="slide83.xml"/><Relationship Id="rId4" Type="http://schemas.openxmlformats.org/officeDocument/2006/relationships/slide" Target="slide90.xml"/><Relationship Id="rId9" Type="http://schemas.openxmlformats.org/officeDocument/2006/relationships/slide" Target="slide84.xml"/><Relationship Id="rId14" Type="http://schemas.openxmlformats.org/officeDocument/2006/relationships/slide" Target="slide89.xml"/></Relationships>
</file>

<file path=ppt/slides/_rels/slide69.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68.xml"/><Relationship Id="rId4" Type="http://schemas.openxmlformats.org/officeDocument/2006/relationships/slide" Target="slid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slide" Target="slide68.xml"/><Relationship Id="rId5" Type="http://schemas.openxmlformats.org/officeDocument/2006/relationships/image" Target="../media/image92.png"/><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4.png"/><Relationship Id="rId5" Type="http://schemas.openxmlformats.org/officeDocument/2006/relationships/slide" Target="slide68.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slide" Target="slide68.xml"/><Relationship Id="rId7"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oleObject" Target="../embeddings/oleObject9.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slide" Target="slide68.xml"/><Relationship Id="rId5" Type="http://schemas.openxmlformats.org/officeDocument/2006/relationships/image" Target="../media/image99.png"/><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slide" Target="slide68.xml"/><Relationship Id="rId5" Type="http://schemas.openxmlformats.org/officeDocument/2006/relationships/image" Target="../media/image101.png"/><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slide" Target="slide68.xml"/><Relationship Id="rId5" Type="http://schemas.openxmlformats.org/officeDocument/2006/relationships/image" Target="../media/image103.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slide" Target="slide68.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05.png"/><Relationship Id="rId5" Type="http://schemas.openxmlformats.org/officeDocument/2006/relationships/oleObject" Target="../embeddings/oleObject14.bin"/><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slide" Target="slide68.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07.png"/><Relationship Id="rId5" Type="http://schemas.openxmlformats.org/officeDocument/2006/relationships/oleObject" Target="../embeddings/oleObject16.bin"/><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slide" Target="slide68.xml"/><Relationship Id="rId5" Type="http://schemas.openxmlformats.org/officeDocument/2006/relationships/image" Target="../media/image109.png"/><Relationship Id="rId4" Type="http://schemas.openxmlformats.org/officeDocument/2006/relationships/image" Target="../media/image108.png"/></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68.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6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slide" Target="slide3.xml"/><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20.png"/><Relationship Id="rId4" Type="http://schemas.openxmlformats.org/officeDocument/2006/relationships/image" Target="../media/image119.png"/></Relationships>
</file>

<file path=ppt/slides/_rels/slide93.xml.rels><?xml version="1.0" encoding="UTF-8" standalone="yes"?>
<Relationships xmlns="http://schemas.openxmlformats.org/package/2006/relationships"><Relationship Id="rId8" Type="http://schemas.openxmlformats.org/officeDocument/2006/relationships/hyperlink" Target="http://www.paleoportal.org/index.php?globalnav=time_space" TargetMode="External"/><Relationship Id="rId3" Type="http://schemas.openxmlformats.org/officeDocument/2006/relationships/hyperlink" Target="http://www.amnh.org/ology/index.php?channel=paleontology" TargetMode="External"/><Relationship Id="rId7" Type="http://schemas.openxmlformats.org/officeDocument/2006/relationships/hyperlink" Target="http://www.ucmp.berkeley.edu/" TargetMode="External"/><Relationship Id="rId12" Type="http://schemas.openxmlformats.org/officeDocument/2006/relationships/slide" Target="slide3.xml"/><Relationship Id="rId2" Type="http://schemas.openxmlformats.org/officeDocument/2006/relationships/hyperlink" Target="http://www.sciencedaily.com/news/fossils_ruins/paleontology/headlines/" TargetMode="External"/><Relationship Id="rId1" Type="http://schemas.openxmlformats.org/officeDocument/2006/relationships/slideLayout" Target="../slideLayouts/slideLayout2.xml"/><Relationship Id="rId6" Type="http://schemas.openxmlformats.org/officeDocument/2006/relationships/hyperlink" Target="http://www.statefossils.com/" TargetMode="External"/><Relationship Id="rId11" Type="http://schemas.openxmlformats.org/officeDocument/2006/relationships/hyperlink" Target="http://www.teachers.ash.org.au/jmresources/fossils/links.html" TargetMode="External"/><Relationship Id="rId5" Type="http://schemas.openxmlformats.org/officeDocument/2006/relationships/hyperlink" Target="http://geology.er.usgs.gov/paleo/paleonet.shtml" TargetMode="External"/><Relationship Id="rId10" Type="http://schemas.openxmlformats.org/officeDocument/2006/relationships/hyperlink" Target="http://mcclungmuseum.utk.edu/" TargetMode="External"/><Relationship Id="rId4" Type="http://schemas.openxmlformats.org/officeDocument/2006/relationships/hyperlink" Target="http://pubs.usgs.gov/gip/fossils/contents.html" TargetMode="External"/><Relationship Id="rId9" Type="http://schemas.openxmlformats.org/officeDocument/2006/relationships/hyperlink" Target="http://www.grayfossilmuseum.com/"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paleobiology.si.edu/pdfs/sharkkey.pdf" TargetMode="External"/><Relationship Id="rId3" Type="http://schemas.openxmlformats.org/officeDocument/2006/relationships/hyperlink" Target="http://www.lon-capa.org/~mmp/applist/decay/decay.htm" TargetMode="External"/><Relationship Id="rId7" Type="http://schemas.openxmlformats.org/officeDocument/2006/relationships/hyperlink" Target="http://www.fossilguy.com/topics/megshark/megshark.htm" TargetMode="External"/><Relationship Id="rId2" Type="http://schemas.openxmlformats.org/officeDocument/2006/relationships/hyperlink" Target="http://www.earth.northwestern.edu/people/seth/202/DECAY/decay.pennies.slow.html" TargetMode="External"/><Relationship Id="rId1" Type="http://schemas.openxmlformats.org/officeDocument/2006/relationships/slideLayout" Target="../slideLayouts/slideLayout2.xml"/><Relationship Id="rId6" Type="http://schemas.openxmlformats.org/officeDocument/2006/relationships/hyperlink" Target="http://www.elasmo-research.org/education/evolution/golden_age.htm" TargetMode="External"/><Relationship Id="rId5" Type="http://schemas.openxmlformats.org/officeDocument/2006/relationships/hyperlink" Target="http://www.evolution.berkeley.edu/" TargetMode="External"/><Relationship Id="rId4" Type="http://schemas.openxmlformats.org/officeDocument/2006/relationships/hyperlink" Target="http://www.colorado.edu/physics/2000/isotopes/radioactive_decay3.html" TargetMode="External"/><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Slide Number Placeholder 1">
            <a:extLst>
              <a:ext uri="{FF2B5EF4-FFF2-40B4-BE49-F238E27FC236}">
                <a16:creationId xmlns:a16="http://schemas.microsoft.com/office/drawing/2014/main" id="{34ED3381-5DE7-4783-AE9E-A9C4E9E827A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B89A8E3-5FD7-42BF-AF30-CCADC6FD295A}" type="slidenum">
              <a:rPr lang="en-US" altLang="en-US" sz="1400"/>
              <a:pPr eaLnBrk="1" hangingPunct="1"/>
              <a:t>1</a:t>
            </a:fld>
            <a:endParaRPr lang="en-US" altLang="en-US" sz="1400"/>
          </a:p>
        </p:txBody>
      </p:sp>
      <p:sp>
        <p:nvSpPr>
          <p:cNvPr id="3" name="TextBox 2">
            <a:extLst>
              <a:ext uri="{FF2B5EF4-FFF2-40B4-BE49-F238E27FC236}">
                <a16:creationId xmlns:a16="http://schemas.microsoft.com/office/drawing/2014/main" id="{15372977-0DFE-44A3-990E-CC6E4366C35C}"/>
              </a:ext>
            </a:extLst>
          </p:cNvPr>
          <p:cNvSpPr txBox="1"/>
          <p:nvPr/>
        </p:nvSpPr>
        <p:spPr>
          <a:xfrm>
            <a:off x="533400" y="228600"/>
            <a:ext cx="8153400" cy="6856413"/>
          </a:xfrm>
          <a:prstGeom prst="rect">
            <a:avLst/>
          </a:prstGeom>
          <a:noFill/>
        </p:spPr>
        <p:txBody>
          <a:bodyPr>
            <a:spAutoFit/>
          </a:bodyPr>
          <a:lstStyle/>
          <a:p>
            <a:pPr algn="ctr">
              <a:defRPr/>
            </a:pPr>
            <a:r>
              <a:rPr lang="en-US" sz="5400" b="1" i="1" dirty="0">
                <a:solidFill>
                  <a:srgbClr val="FFFFFF"/>
                </a:solidFill>
                <a:latin typeface="Arial" pitchFamily="34" charset="0"/>
              </a:rPr>
              <a:t>Biology in a Box</a:t>
            </a:r>
          </a:p>
          <a:p>
            <a:pPr>
              <a:defRPr/>
            </a:pPr>
            <a:r>
              <a:rPr lang="en-US" dirty="0">
                <a:solidFill>
                  <a:srgbClr val="FFFFFF"/>
                </a:solidFill>
                <a:latin typeface="Arial" pitchFamily="34" charset="0"/>
              </a:rPr>
              <a:t> </a:t>
            </a:r>
          </a:p>
          <a:p>
            <a:pPr algn="ctr">
              <a:defRPr/>
            </a:pPr>
            <a:r>
              <a:rPr lang="en-US" sz="1200" b="1" dirty="0">
                <a:solidFill>
                  <a:srgbClr val="FFFFFF"/>
                </a:solidFill>
                <a:latin typeface="Arial" pitchFamily="34" charset="0"/>
              </a:rPr>
              <a:t>A science education outreach program brought to you by a partnership </a:t>
            </a:r>
          </a:p>
          <a:p>
            <a:pPr algn="ctr">
              <a:defRPr/>
            </a:pPr>
            <a:r>
              <a:rPr lang="en-US" sz="1200" b="1" dirty="0">
                <a:solidFill>
                  <a:srgbClr val="FFFFFF"/>
                </a:solidFill>
                <a:latin typeface="Arial" pitchFamily="34" charset="0"/>
              </a:rPr>
              <a:t>between The University of Tennessee and the National Institute for Mathematical and Biological Synthesis</a:t>
            </a:r>
            <a:endParaRPr lang="en-US" b="1" dirty="0">
              <a:solidFill>
                <a:srgbClr val="FFFFFF"/>
              </a:solidFill>
              <a:latin typeface="Arial" pitchFamily="34" charset="0"/>
            </a:endParaRPr>
          </a:p>
          <a:p>
            <a:pPr>
              <a:defRPr/>
            </a:pPr>
            <a:r>
              <a:rPr lang="en-US" dirty="0">
                <a:solidFill>
                  <a:srgbClr val="FFFFFF"/>
                </a:solidFill>
                <a:latin typeface="Arial" pitchFamily="34" charset="0"/>
              </a:rPr>
              <a:t>                </a:t>
            </a:r>
          </a:p>
          <a:p>
            <a:pPr>
              <a:defRPr/>
            </a:pPr>
            <a:endParaRPr lang="en-US" dirty="0">
              <a:solidFill>
                <a:srgbClr val="FFFFFF"/>
              </a:solidFill>
              <a:latin typeface="Arial" pitchFamily="34" charset="0"/>
            </a:endParaRPr>
          </a:p>
          <a:p>
            <a:pPr>
              <a:defRPr/>
            </a:pPr>
            <a:endParaRPr lang="en-US" dirty="0">
              <a:solidFill>
                <a:srgbClr val="FFFFFF"/>
              </a:solidFill>
              <a:latin typeface="Arial" pitchFamily="34" charset="0"/>
            </a:endParaRPr>
          </a:p>
          <a:p>
            <a:pPr>
              <a:defRPr/>
            </a:pPr>
            <a:endParaRPr lang="en-US" dirty="0">
              <a:solidFill>
                <a:srgbClr val="FFFFFF"/>
              </a:solidFill>
              <a:latin typeface="Arial" pitchFamily="34" charset="0"/>
            </a:endParaRPr>
          </a:p>
          <a:p>
            <a:pPr>
              <a:defRPr/>
            </a:pPr>
            <a:endParaRPr lang="en-US" dirty="0">
              <a:solidFill>
                <a:srgbClr val="FFFFFF"/>
              </a:solidFill>
              <a:latin typeface="Arial" pitchFamily="34" charset="0"/>
            </a:endParaRPr>
          </a:p>
          <a:p>
            <a:pPr algn="ctr">
              <a:defRPr/>
            </a:pPr>
            <a:r>
              <a:rPr lang="en-US" b="1" dirty="0">
                <a:solidFill>
                  <a:srgbClr val="FFFFFF"/>
                </a:solidFill>
                <a:latin typeface="Arial" pitchFamily="34" charset="0"/>
              </a:rPr>
              <a:t>Visit us on the web at </a:t>
            </a:r>
            <a:r>
              <a:rPr lang="en-US" b="1" i="1" u="sng" dirty="0">
                <a:solidFill>
                  <a:srgbClr val="FFFFFF"/>
                </a:solidFill>
                <a:latin typeface="Arial" pitchFamily="34" charset="0"/>
              </a:rPr>
              <a:t>http://biologyinabox.utk.edu</a:t>
            </a:r>
          </a:p>
          <a:p>
            <a:pPr>
              <a:defRPr/>
            </a:pPr>
            <a:endParaRPr lang="en-US" dirty="0">
              <a:solidFill>
                <a:srgbClr val="FFFFFF"/>
              </a:solidFill>
              <a:latin typeface="Arial" pitchFamily="34" charset="0"/>
            </a:endParaRPr>
          </a:p>
          <a:p>
            <a:pPr>
              <a:defRPr/>
            </a:pPr>
            <a:r>
              <a:rPr lang="en-US" sz="1050" b="1" i="1" u="sng" dirty="0">
                <a:solidFill>
                  <a:schemeClr val="bg1"/>
                </a:solidFill>
                <a:latin typeface="Arial" pitchFamily="34" charset="0"/>
              </a:rPr>
              <a:t>Biology in a Box</a:t>
            </a:r>
            <a:r>
              <a:rPr lang="en-US" sz="1050" b="1" u="sng" dirty="0">
                <a:solidFill>
                  <a:schemeClr val="bg1"/>
                </a:solidFill>
                <a:latin typeface="Arial" pitchFamily="34" charset="0"/>
              </a:rPr>
              <a:t> Team</a:t>
            </a:r>
            <a:endParaRPr lang="en-US" sz="1050" b="1" dirty="0">
              <a:solidFill>
                <a:schemeClr val="bg1"/>
              </a:solidFill>
              <a:latin typeface="Arial" pitchFamily="34" charset="0"/>
            </a:endParaRPr>
          </a:p>
          <a:p>
            <a:pPr>
              <a:defRPr/>
            </a:pPr>
            <a:r>
              <a:rPr lang="en-US" sz="1050" b="1" dirty="0">
                <a:solidFill>
                  <a:schemeClr val="bg1"/>
                </a:solidFill>
                <a:latin typeface="Arial" pitchFamily="34" charset="0"/>
              </a:rPr>
              <a:t>Program Director/Author/Lead Editor: </a:t>
            </a:r>
            <a:r>
              <a:rPr lang="en-US" sz="1050" dirty="0">
                <a:solidFill>
                  <a:schemeClr val="bg1"/>
                </a:solidFill>
                <a:latin typeface="Arial" pitchFamily="34" charset="0"/>
              </a:rPr>
              <a:t>Dr. Susan E. </a:t>
            </a:r>
            <a:r>
              <a:rPr lang="en-US" sz="1050" dirty="0" err="1">
                <a:solidFill>
                  <a:schemeClr val="bg1"/>
                </a:solidFill>
                <a:latin typeface="Arial" pitchFamily="34" charset="0"/>
              </a:rPr>
              <a:t>Riechert</a:t>
            </a:r>
            <a:r>
              <a:rPr lang="en-US" sz="1050" dirty="0">
                <a:solidFill>
                  <a:schemeClr val="bg1"/>
                </a:solidFill>
                <a:latin typeface="Arial" pitchFamily="34" charset="0"/>
              </a:rPr>
              <a:t> (University of Tennessee)</a:t>
            </a:r>
          </a:p>
          <a:p>
            <a:pPr>
              <a:defRPr/>
            </a:pPr>
            <a:r>
              <a:rPr lang="en-US" sz="1050" b="1" dirty="0">
                <a:solidFill>
                  <a:schemeClr val="bg1"/>
                </a:solidFill>
                <a:latin typeface="Arial" pitchFamily="34" charset="0"/>
              </a:rPr>
              <a:t>Science Collaborators: </a:t>
            </a:r>
            <a:r>
              <a:rPr lang="en-US" sz="1050" dirty="0">
                <a:solidFill>
                  <a:schemeClr val="bg1"/>
                </a:solidFill>
                <a:latin typeface="Arial" pitchFamily="34" charset="0"/>
              </a:rPr>
              <a:t>Dr. Thomas C. Jones (East Tennessee State University), Dr. Stan </a:t>
            </a:r>
            <a:r>
              <a:rPr lang="en-US" sz="1050" dirty="0" err="1">
                <a:solidFill>
                  <a:schemeClr val="bg1"/>
                </a:solidFill>
                <a:latin typeface="Arial" pitchFamily="34" charset="0"/>
              </a:rPr>
              <a:t>Guffey</a:t>
            </a:r>
            <a:r>
              <a:rPr lang="en-US" sz="1050" dirty="0">
                <a:solidFill>
                  <a:schemeClr val="bg1"/>
                </a:solidFill>
                <a:latin typeface="Arial" pitchFamily="34" charset="0"/>
              </a:rPr>
              <a:t> (University of Tennessee)</a:t>
            </a:r>
          </a:p>
          <a:p>
            <a:pPr>
              <a:defRPr/>
            </a:pPr>
            <a:r>
              <a:rPr lang="en-US" sz="1050" b="1" dirty="0">
                <a:solidFill>
                  <a:schemeClr val="bg1"/>
                </a:solidFill>
                <a:latin typeface="Arial" pitchFamily="34" charset="0"/>
              </a:rPr>
              <a:t>Mathematics Collaborators/Editors: </a:t>
            </a:r>
            <a:r>
              <a:rPr lang="en-US" sz="1050" dirty="0">
                <a:solidFill>
                  <a:schemeClr val="bg1"/>
                </a:solidFill>
                <a:latin typeface="Arial" pitchFamily="34" charset="0"/>
              </a:rPr>
              <a:t>Dr. Suzanne </a:t>
            </a:r>
            <a:r>
              <a:rPr lang="en-US" sz="1050" dirty="0" err="1">
                <a:solidFill>
                  <a:schemeClr val="bg1"/>
                </a:solidFill>
                <a:latin typeface="Arial" pitchFamily="34" charset="0"/>
              </a:rPr>
              <a:t>Lenhart</a:t>
            </a:r>
            <a:r>
              <a:rPr lang="en-US" sz="1050" dirty="0">
                <a:solidFill>
                  <a:schemeClr val="bg1"/>
                </a:solidFill>
                <a:latin typeface="Arial" pitchFamily="34" charset="0"/>
              </a:rPr>
              <a:t> (</a:t>
            </a:r>
            <a:r>
              <a:rPr lang="en-US" sz="1050" dirty="0" err="1">
                <a:solidFill>
                  <a:schemeClr val="bg1"/>
                </a:solidFill>
                <a:latin typeface="Arial" pitchFamily="34" charset="0"/>
              </a:rPr>
              <a:t>NIMBioS</a:t>
            </a:r>
            <a:r>
              <a:rPr lang="en-US" sz="1050" dirty="0">
                <a:solidFill>
                  <a:schemeClr val="bg1"/>
                </a:solidFill>
                <a:latin typeface="Arial" pitchFamily="34" charset="0"/>
              </a:rPr>
              <a:t>), Kelly </a:t>
            </a:r>
            <a:r>
              <a:rPr lang="en-US" sz="1050" dirty="0" err="1">
                <a:solidFill>
                  <a:schemeClr val="bg1"/>
                </a:solidFill>
                <a:latin typeface="Arial" pitchFamily="34" charset="0"/>
              </a:rPr>
              <a:t>Sturner</a:t>
            </a:r>
            <a:r>
              <a:rPr lang="en-US" sz="1050" dirty="0">
                <a:solidFill>
                  <a:schemeClr val="bg1"/>
                </a:solidFill>
                <a:latin typeface="Arial" pitchFamily="34" charset="0"/>
              </a:rPr>
              <a:t> (</a:t>
            </a:r>
            <a:r>
              <a:rPr lang="en-US" sz="1050" dirty="0" err="1">
                <a:solidFill>
                  <a:schemeClr val="bg1"/>
                </a:solidFill>
                <a:latin typeface="Arial" pitchFamily="34" charset="0"/>
              </a:rPr>
              <a:t>NIMBioS</a:t>
            </a:r>
            <a:r>
              <a:rPr lang="en-US" sz="1050" dirty="0">
                <a:solidFill>
                  <a:schemeClr val="bg1"/>
                </a:solidFill>
                <a:latin typeface="Arial" pitchFamily="34" charset="0"/>
              </a:rPr>
              <a:t>), Lu Howard (University of Tennessee)</a:t>
            </a:r>
          </a:p>
          <a:p>
            <a:pPr>
              <a:defRPr/>
            </a:pPr>
            <a:r>
              <a:rPr lang="en-US" sz="1050" b="1" dirty="0">
                <a:solidFill>
                  <a:schemeClr val="bg1"/>
                </a:solidFill>
                <a:latin typeface="Arial" pitchFamily="34" charset="0"/>
              </a:rPr>
              <a:t>Outreach Coordinator: </a:t>
            </a:r>
            <a:r>
              <a:rPr lang="en-US" sz="1050" dirty="0">
                <a:solidFill>
                  <a:schemeClr val="bg1"/>
                </a:solidFill>
                <a:latin typeface="Arial" pitchFamily="34" charset="0"/>
              </a:rPr>
              <a:t>Dr. Lynn Champion (University of Tennessee)</a:t>
            </a:r>
          </a:p>
          <a:p>
            <a:pPr>
              <a:defRPr/>
            </a:pPr>
            <a:r>
              <a:rPr lang="en-US" sz="1050" b="1" dirty="0">
                <a:solidFill>
                  <a:schemeClr val="bg1"/>
                </a:solidFill>
                <a:latin typeface="Arial" pitchFamily="34" charset="0"/>
              </a:rPr>
              <a:t>Workshop Coordinators: </a:t>
            </a:r>
            <a:r>
              <a:rPr lang="en-US" sz="1050" dirty="0">
                <a:solidFill>
                  <a:schemeClr val="bg1"/>
                </a:solidFill>
                <a:latin typeface="Arial" pitchFamily="34" charset="0"/>
              </a:rPr>
              <a:t>Kathy </a:t>
            </a:r>
            <a:r>
              <a:rPr lang="en-US" sz="1050" dirty="0" err="1">
                <a:solidFill>
                  <a:schemeClr val="bg1"/>
                </a:solidFill>
                <a:latin typeface="Arial" pitchFamily="34" charset="0"/>
              </a:rPr>
              <a:t>DeWein</a:t>
            </a:r>
            <a:r>
              <a:rPr lang="en-US" sz="1050" dirty="0">
                <a:solidFill>
                  <a:schemeClr val="bg1"/>
                </a:solidFill>
                <a:latin typeface="Arial" pitchFamily="34" charset="0"/>
              </a:rPr>
              <a:t> (Austin </a:t>
            </a:r>
            <a:r>
              <a:rPr lang="en-US" sz="1050" dirty="0" err="1">
                <a:solidFill>
                  <a:schemeClr val="bg1"/>
                </a:solidFill>
                <a:latin typeface="Arial" pitchFamily="34" charset="0"/>
              </a:rPr>
              <a:t>Peay</a:t>
            </a:r>
            <a:r>
              <a:rPr lang="en-US" sz="1050" dirty="0">
                <a:solidFill>
                  <a:schemeClr val="bg1"/>
                </a:solidFill>
                <a:latin typeface="Arial" pitchFamily="34" charset="0"/>
              </a:rPr>
              <a:t> State University), Gale Stanley (Jacksboro Middle School)</a:t>
            </a:r>
          </a:p>
          <a:p>
            <a:pPr>
              <a:defRPr/>
            </a:pPr>
            <a:r>
              <a:rPr lang="en-US" sz="1050" b="1" dirty="0">
                <a:solidFill>
                  <a:schemeClr val="bg1"/>
                </a:solidFill>
                <a:latin typeface="Arial" pitchFamily="34" charset="0"/>
              </a:rPr>
              <a:t>Production/Assistant Editor: </a:t>
            </a:r>
            <a:r>
              <a:rPr lang="en-US" sz="1050" dirty="0">
                <a:solidFill>
                  <a:schemeClr val="bg1"/>
                </a:solidFill>
                <a:latin typeface="Arial" pitchFamily="34" charset="0"/>
              </a:rPr>
              <a:t>J.R. Jones (University of Tennessee)</a:t>
            </a:r>
          </a:p>
          <a:p>
            <a:pPr>
              <a:defRPr/>
            </a:pPr>
            <a:r>
              <a:rPr lang="en-US" sz="1050" b="1" dirty="0">
                <a:solidFill>
                  <a:schemeClr val="bg1"/>
                </a:solidFill>
                <a:latin typeface="Arial" pitchFamily="34" charset="0"/>
              </a:rPr>
              <a:t>Previous Contributors: </a:t>
            </a:r>
            <a:r>
              <a:rPr lang="en-US" sz="1050" dirty="0">
                <a:solidFill>
                  <a:schemeClr val="bg1"/>
                </a:solidFill>
                <a:latin typeface="Arial" pitchFamily="34" charset="0"/>
              </a:rPr>
              <a:t>Sarah Duncan, Communications (formerly with </a:t>
            </a:r>
            <a:r>
              <a:rPr lang="en-US" sz="1050" dirty="0" err="1">
                <a:solidFill>
                  <a:schemeClr val="bg1"/>
                </a:solidFill>
                <a:latin typeface="Arial" pitchFamily="34" charset="0"/>
              </a:rPr>
              <a:t>NIMBioS</a:t>
            </a:r>
            <a:r>
              <a:rPr lang="en-US" sz="1050" dirty="0">
                <a:solidFill>
                  <a:schemeClr val="bg1"/>
                </a:solidFill>
                <a:latin typeface="Arial" pitchFamily="34" charset="0"/>
              </a:rPr>
              <a:t>), Rachel Leander, Math Collaborator (formerly with </a:t>
            </a:r>
            <a:r>
              <a:rPr lang="en-US" sz="1050" dirty="0" err="1">
                <a:solidFill>
                  <a:schemeClr val="bg1"/>
                </a:solidFill>
                <a:latin typeface="Arial" pitchFamily="34" charset="0"/>
              </a:rPr>
              <a:t>NIMBioS</a:t>
            </a:r>
            <a:r>
              <a:rPr lang="en-US" sz="1050" dirty="0">
                <a:solidFill>
                  <a:schemeClr val="bg1"/>
                </a:solidFill>
                <a:latin typeface="Arial" pitchFamily="34" charset="0"/>
              </a:rPr>
              <a:t>)</a:t>
            </a:r>
          </a:p>
          <a:p>
            <a:pPr>
              <a:defRPr/>
            </a:pPr>
            <a:r>
              <a:rPr lang="en-US" sz="1050" dirty="0">
                <a:solidFill>
                  <a:schemeClr val="bg1"/>
                </a:solidFill>
                <a:latin typeface="Arial" pitchFamily="34" charset="0"/>
              </a:rPr>
              <a:t> </a:t>
            </a:r>
          </a:p>
          <a:p>
            <a:pPr algn="ctr">
              <a:defRPr/>
            </a:pPr>
            <a:r>
              <a:rPr lang="en-US" sz="1050" i="1" dirty="0">
                <a:solidFill>
                  <a:srgbClr val="FFFFFF"/>
                </a:solidFill>
                <a:latin typeface="Arial" pitchFamily="34" charset="0"/>
              </a:rPr>
              <a:t>This unit revised July 2012</a:t>
            </a:r>
          </a:p>
          <a:p>
            <a:pPr algn="ctr">
              <a:defRPr/>
            </a:pPr>
            <a:endParaRPr lang="en-US" sz="1050" i="1" dirty="0">
              <a:solidFill>
                <a:schemeClr val="bg1"/>
              </a:solidFill>
              <a:latin typeface="Arial" pitchFamily="34" charset="0"/>
            </a:endParaRPr>
          </a:p>
          <a:p>
            <a:pPr algn="ctr">
              <a:defRPr/>
            </a:pPr>
            <a:r>
              <a:rPr lang="en-US" sz="1050" b="1" dirty="0">
                <a:solidFill>
                  <a:schemeClr val="bg1"/>
                </a:solidFill>
                <a:latin typeface="Arial" pitchFamily="34" charset="0"/>
              </a:rPr>
              <a:t>Copyright 2012 by </a:t>
            </a:r>
            <a:r>
              <a:rPr lang="en-US" sz="1050" b="1" i="1" dirty="0">
                <a:solidFill>
                  <a:schemeClr val="bg1"/>
                </a:solidFill>
                <a:latin typeface="Arial" pitchFamily="34" charset="0"/>
              </a:rPr>
              <a:t>Biology in a Box</a:t>
            </a:r>
            <a:r>
              <a:rPr lang="en-US" sz="1050" b="1" dirty="0">
                <a:solidFill>
                  <a:schemeClr val="bg1"/>
                </a:solidFill>
                <a:latin typeface="Arial" pitchFamily="34" charset="0"/>
              </a:rPr>
              <a:t>, and the University of Tennessee. All materials in this unit and on the </a:t>
            </a:r>
            <a:r>
              <a:rPr lang="en-US" sz="1050" b="1" i="1" dirty="0">
                <a:solidFill>
                  <a:schemeClr val="bg1"/>
                </a:solidFill>
                <a:latin typeface="Arial" pitchFamily="34" charset="0"/>
              </a:rPr>
              <a:t>Biology in a Box</a:t>
            </a:r>
            <a:r>
              <a:rPr lang="en-US" sz="1050" b="1" dirty="0">
                <a:solidFill>
                  <a:schemeClr val="bg1"/>
                </a:solidFill>
                <a:latin typeface="Arial" pitchFamily="34" charset="0"/>
              </a:rPr>
              <a:t> web server (</a:t>
            </a:r>
            <a:r>
              <a:rPr lang="en-US" sz="1050" b="1" i="1" cap="all" dirty="0">
                <a:solidFill>
                  <a:schemeClr val="bg1"/>
                </a:solidFill>
                <a:latin typeface="Arial" pitchFamily="34" charset="0"/>
              </a:rPr>
              <a:t>biologyinabox.utk.edu</a:t>
            </a:r>
            <a:r>
              <a:rPr lang="en-US" sz="1050" b="1" dirty="0">
                <a:solidFill>
                  <a:schemeClr val="bg1"/>
                </a:solidFill>
                <a:latin typeface="Arial" pitchFamily="34" charset="0"/>
              </a:rPr>
              <a:t>, </a:t>
            </a:r>
            <a:r>
              <a:rPr lang="en-US" sz="1050" b="1" i="1" cap="all" dirty="0">
                <a:solidFill>
                  <a:schemeClr val="bg1"/>
                </a:solidFill>
                <a:latin typeface="Arial" pitchFamily="34" charset="0"/>
              </a:rPr>
              <a:t>eeb.bio.utk.edu/</a:t>
            </a:r>
            <a:r>
              <a:rPr lang="en-US" sz="1050" b="1" i="1" cap="all" dirty="0" err="1">
                <a:solidFill>
                  <a:schemeClr val="bg1"/>
                </a:solidFill>
                <a:latin typeface="Arial" pitchFamily="34" charset="0"/>
              </a:rPr>
              <a:t>biologyinbox</a:t>
            </a:r>
            <a:r>
              <a:rPr lang="en-US" sz="1050" b="1" dirty="0">
                <a:solidFill>
                  <a:schemeClr val="bg1"/>
                </a:solidFill>
                <a:latin typeface="Arial" pitchFamily="34" charset="0"/>
              </a:rPr>
              <a:t>) may not be reproduced or stored in a retrieval system without prior written permission of the publisher, and in no case for profit.</a:t>
            </a:r>
          </a:p>
          <a:p>
            <a:pPr>
              <a:defRPr/>
            </a:pPr>
            <a:endParaRPr lang="en-US" sz="1200" dirty="0">
              <a:cs typeface="+mn-cs"/>
            </a:endParaRPr>
          </a:p>
        </p:txBody>
      </p:sp>
      <p:pic>
        <p:nvPicPr>
          <p:cNvPr id="2052" name="Picture 3" descr="UT_color.jpg">
            <a:extLst>
              <a:ext uri="{FF2B5EF4-FFF2-40B4-BE49-F238E27FC236}">
                <a16:creationId xmlns:a16="http://schemas.microsoft.com/office/drawing/2014/main" id="{42F93A3F-2D8C-4107-BE3E-CBDFA2A4F2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2057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NIMBioS_color.jpg">
            <a:extLst>
              <a:ext uri="{FF2B5EF4-FFF2-40B4-BE49-F238E27FC236}">
                <a16:creationId xmlns:a16="http://schemas.microsoft.com/office/drawing/2014/main" id="{4AA4A324-0247-4CDA-A676-F5C45E8B38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02B9F594-5E6B-4F39-A5D5-EB8BDF02D31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85D96DF-B366-4D24-BB6B-C98E0CBC68FB}" type="slidenum">
              <a:rPr lang="en-US" altLang="en-US" sz="1400"/>
              <a:pPr eaLnBrk="1" hangingPunct="1"/>
              <a:t>10</a:t>
            </a:fld>
            <a:endParaRPr lang="en-US" altLang="en-US" sz="1400"/>
          </a:p>
        </p:txBody>
      </p:sp>
      <p:sp>
        <p:nvSpPr>
          <p:cNvPr id="11267" name="Rectangle 2">
            <a:extLst>
              <a:ext uri="{FF2B5EF4-FFF2-40B4-BE49-F238E27FC236}">
                <a16:creationId xmlns:a16="http://schemas.microsoft.com/office/drawing/2014/main" id="{9892CC38-E926-4EE4-B242-E3C16129B13C}"/>
              </a:ext>
            </a:extLst>
          </p:cNvPr>
          <p:cNvSpPr>
            <a:spLocks noGrp="1" noChangeArrowheads="1"/>
          </p:cNvSpPr>
          <p:nvPr>
            <p:ph type="title"/>
          </p:nvPr>
        </p:nvSpPr>
        <p:spPr>
          <a:xfrm>
            <a:off x="381000" y="152400"/>
            <a:ext cx="8077200" cy="685800"/>
          </a:xfrm>
          <a:solidFill>
            <a:srgbClr val="F9057F"/>
          </a:solidFill>
          <a:ln w="38100">
            <a:solidFill>
              <a:schemeClr val="tx1"/>
            </a:solidFill>
            <a:miter lim="800000"/>
            <a:headEnd/>
            <a:tailEnd/>
          </a:ln>
        </p:spPr>
        <p:txBody>
          <a:bodyPr/>
          <a:lstStyle/>
          <a:p>
            <a:pPr eaLnBrk="1" hangingPunct="1"/>
            <a:br>
              <a:rPr lang="en-US" altLang="en-US" sz="3600" b="1">
                <a:solidFill>
                  <a:schemeClr val="tx1"/>
                </a:solidFill>
              </a:rPr>
            </a:br>
            <a:r>
              <a:rPr lang="en-US" altLang="en-US" sz="2800" b="1">
                <a:solidFill>
                  <a:schemeClr val="tx1"/>
                </a:solidFill>
                <a:latin typeface="Arial" panose="020B0604020202020204" pitchFamily="34" charset="0"/>
                <a:cs typeface="Arial" panose="020B0604020202020204" pitchFamily="34" charset="0"/>
              </a:rPr>
              <a:t>Living Fossils???</a:t>
            </a:r>
            <a:br>
              <a:rPr lang="en-US" altLang="en-US" sz="2800" b="1">
                <a:solidFill>
                  <a:schemeClr val="tx1"/>
                </a:solidFill>
                <a:latin typeface="Arial" panose="020B0604020202020204" pitchFamily="34" charset="0"/>
                <a:cs typeface="Arial" panose="020B0604020202020204" pitchFamily="34" charset="0"/>
              </a:rPr>
            </a:br>
            <a:endParaRPr lang="en-US" altLang="en-US" sz="2800" b="1">
              <a:solidFill>
                <a:schemeClr val="tx1"/>
              </a:solidFill>
              <a:latin typeface="Arial" panose="020B0604020202020204" pitchFamily="34" charset="0"/>
              <a:cs typeface="Arial" panose="020B0604020202020204" pitchFamily="34" charset="0"/>
            </a:endParaRPr>
          </a:p>
        </p:txBody>
      </p:sp>
      <p:sp>
        <p:nvSpPr>
          <p:cNvPr id="13316" name="Rectangle 3">
            <a:extLst>
              <a:ext uri="{FF2B5EF4-FFF2-40B4-BE49-F238E27FC236}">
                <a16:creationId xmlns:a16="http://schemas.microsoft.com/office/drawing/2014/main" id="{D9B4D391-6A8E-4840-9325-769B4262BCFF}"/>
              </a:ext>
            </a:extLst>
          </p:cNvPr>
          <p:cNvSpPr>
            <a:spLocks noChangeArrowheads="1"/>
          </p:cNvSpPr>
          <p:nvPr/>
        </p:nvSpPr>
        <p:spPr bwMode="auto">
          <a:xfrm>
            <a:off x="533400" y="990600"/>
            <a:ext cx="7543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800100" indent="-34290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You may hear the term </a:t>
            </a:r>
            <a:r>
              <a:rPr lang="en-US" altLang="en-US" b="1">
                <a:solidFill>
                  <a:srgbClr val="FF0066"/>
                </a:solidFill>
                <a:latin typeface="Arial" panose="020B0604020202020204" pitchFamily="34" charset="0"/>
              </a:rPr>
              <a:t>“living fossils” </a:t>
            </a:r>
            <a:r>
              <a:rPr lang="en-US" altLang="en-US" b="1">
                <a:latin typeface="Arial" panose="020B0604020202020204" pitchFamily="34" charset="0"/>
              </a:rPr>
              <a:t>used to describe particular organisms.  </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These are organisms that are relics of a group that once was prominent but that is now largely extinct.</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However, </a:t>
            </a:r>
            <a:r>
              <a:rPr lang="en-US" altLang="en-US" b="1" u="sng">
                <a:solidFill>
                  <a:srgbClr val="FF0066"/>
                </a:solidFill>
                <a:latin typeface="Arial" panose="020B0604020202020204" pitchFamily="34" charset="0"/>
              </a:rPr>
              <a:t>living fossils are not fossils in the true sense of the word, as they do not fit the definition of natural preservation</a:t>
            </a:r>
            <a:r>
              <a:rPr lang="en-US" altLang="en-US" b="1">
                <a:latin typeface="Arial" panose="020B0604020202020204" pitchFamily="34" charset="0"/>
              </a:rPr>
              <a:t>. </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You may encounter a living fossil in your set of items for this exercise!</a:t>
            </a:r>
          </a:p>
          <a:p>
            <a:pPr lvl="1" eaLnBrk="1" hangingPunct="1">
              <a:buFont typeface="Wingdings" panose="05000000000000000000" pitchFamily="2" charset="2"/>
              <a:buAutoNum type="arabicPeriod"/>
            </a:pPr>
            <a:endParaRPr lang="en-US" altLang="en-US" b="1">
              <a:latin typeface="Arial" panose="020B0604020202020204" pitchFamily="34" charset="0"/>
            </a:endParaRPr>
          </a:p>
          <a:p>
            <a:pPr eaLnBrk="1" hangingPunct="1">
              <a:lnSpc>
                <a:spcPct val="80000"/>
              </a:lnSpc>
              <a:spcBef>
                <a:spcPct val="20000"/>
              </a:spcBef>
              <a:buFont typeface="Wingdings" panose="05000000000000000000" pitchFamily="2" charset="2"/>
              <a:buNone/>
            </a:pPr>
            <a:r>
              <a:rPr lang="en-US" altLang="en-US" b="1">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0C343BFB-CB96-49B6-AE5A-7195FED8B54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61EEDE9-8104-4D74-97D8-44BCB9BA27AE}" type="slidenum">
              <a:rPr lang="en-US" altLang="en-US" sz="1400"/>
              <a:pPr eaLnBrk="1" hangingPunct="1"/>
              <a:t>11</a:t>
            </a:fld>
            <a:endParaRPr lang="en-US" altLang="en-US" sz="1400"/>
          </a:p>
        </p:txBody>
      </p:sp>
      <p:sp>
        <p:nvSpPr>
          <p:cNvPr id="15363" name="Text Box 2">
            <a:extLst>
              <a:ext uri="{FF2B5EF4-FFF2-40B4-BE49-F238E27FC236}">
                <a16:creationId xmlns:a16="http://schemas.microsoft.com/office/drawing/2014/main" id="{9EED6E87-7116-4C7F-B424-4EDE6AAAACB1}"/>
              </a:ext>
            </a:extLst>
          </p:cNvPr>
          <p:cNvSpPr txBox="1">
            <a:spLocks noChangeArrowheads="1"/>
          </p:cNvSpPr>
          <p:nvPr/>
        </p:nvSpPr>
        <p:spPr bwMode="auto">
          <a:xfrm>
            <a:off x="234950" y="1295400"/>
            <a:ext cx="86042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800100" indent="-34290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sz="3600" b="1">
                <a:latin typeface="Arial" panose="020B0604020202020204" pitchFamily="34" charset="0"/>
              </a:rPr>
              <a:t>Your goals in Exercise 1. Fossils T/F are to examine the mystery objects available and decide:</a:t>
            </a:r>
          </a:p>
          <a:p>
            <a:pPr lvl="1" eaLnBrk="1" hangingPunct="1">
              <a:buFont typeface="Wingdings" panose="05000000000000000000" pitchFamily="2" charset="2"/>
              <a:buNone/>
            </a:pPr>
            <a:r>
              <a:rPr lang="en-US" altLang="en-US" sz="3600" b="1">
                <a:latin typeface="Arial" panose="020B0604020202020204" pitchFamily="34" charset="0"/>
              </a:rPr>
              <a:t>1</a:t>
            </a:r>
            <a:r>
              <a:rPr lang="en-US" altLang="en-US" sz="3200" b="1">
                <a:latin typeface="Arial" panose="020B0604020202020204" pitchFamily="34" charset="0"/>
              </a:rPr>
              <a:t>. Whether each is a fossil or not</a:t>
            </a:r>
          </a:p>
          <a:p>
            <a:pPr eaLnBrk="1" hangingPunct="1">
              <a:buFont typeface="Wingdings" panose="05000000000000000000" pitchFamily="2" charset="2"/>
              <a:buNone/>
            </a:pPr>
            <a:r>
              <a:rPr lang="en-US" altLang="en-US" sz="3200" b="1">
                <a:latin typeface="Arial" panose="020B0604020202020204" pitchFamily="34" charset="0"/>
              </a:rPr>
              <a:t>		(True or False)</a:t>
            </a:r>
          </a:p>
          <a:p>
            <a:pPr eaLnBrk="1" hangingPunct="1">
              <a:buFont typeface="Wingdings" panose="05000000000000000000" pitchFamily="2" charset="2"/>
              <a:buNone/>
            </a:pPr>
            <a:r>
              <a:rPr lang="en-US" altLang="en-US" sz="3200" b="1">
                <a:latin typeface="Arial" panose="020B0604020202020204" pitchFamily="34" charset="0"/>
              </a:rPr>
              <a:t>	 2. If True, what the preservation mechanism was</a:t>
            </a:r>
          </a:p>
          <a:p>
            <a:pPr eaLnBrk="1" hangingPunct="1">
              <a:buFont typeface="Wingdings" panose="05000000000000000000" pitchFamily="2" charset="2"/>
              <a:buNone/>
            </a:pPr>
            <a:r>
              <a:rPr lang="en-US" altLang="en-US" sz="3200" b="1">
                <a:latin typeface="Arial" panose="020B0604020202020204" pitchFamily="34" charset="0"/>
              </a:rPr>
              <a:t>    3. Your guess as to what the object is</a:t>
            </a:r>
          </a:p>
        </p:txBody>
      </p:sp>
      <p:sp>
        <p:nvSpPr>
          <p:cNvPr id="12292" name="Text Box 3">
            <a:extLst>
              <a:ext uri="{FF2B5EF4-FFF2-40B4-BE49-F238E27FC236}">
                <a16:creationId xmlns:a16="http://schemas.microsoft.com/office/drawing/2014/main" id="{B99EC4E0-D82B-4464-AA19-E5215BC42BFF}"/>
              </a:ext>
            </a:extLst>
          </p:cNvPr>
          <p:cNvSpPr txBox="1">
            <a:spLocks noChangeArrowheads="1"/>
          </p:cNvSpPr>
          <p:nvPr/>
        </p:nvSpPr>
        <p:spPr bwMode="auto">
          <a:xfrm>
            <a:off x="304800" y="327025"/>
            <a:ext cx="2679700" cy="617538"/>
          </a:xfrm>
          <a:prstGeom prst="rect">
            <a:avLst/>
          </a:prstGeom>
          <a:solidFill>
            <a:srgbClr val="F9057F"/>
          </a:solidFill>
          <a:ln w="38100">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200" b="1">
                <a:latin typeface="Arial" panose="020B0604020202020204" pitchFamily="34" charset="0"/>
              </a:rPr>
              <a:t>Objectives…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a:extLst>
              <a:ext uri="{FF2B5EF4-FFF2-40B4-BE49-F238E27FC236}">
                <a16:creationId xmlns:a16="http://schemas.microsoft.com/office/drawing/2014/main" id="{38338B95-3955-497D-A393-AFAF3600D29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0C7262C-0DA5-443E-8429-33BD3C1C09D4}" type="slidenum">
              <a:rPr lang="en-US" altLang="en-US" sz="1400"/>
              <a:pPr eaLnBrk="1" hangingPunct="1"/>
              <a:t>12</a:t>
            </a:fld>
            <a:endParaRPr lang="en-US" altLang="en-US" sz="1400"/>
          </a:p>
        </p:txBody>
      </p:sp>
      <p:sp>
        <p:nvSpPr>
          <p:cNvPr id="13315" name="Rectangle 2">
            <a:extLst>
              <a:ext uri="{FF2B5EF4-FFF2-40B4-BE49-F238E27FC236}">
                <a16:creationId xmlns:a16="http://schemas.microsoft.com/office/drawing/2014/main" id="{D5B68CB7-87D7-4386-A913-D083B371F9E4}"/>
              </a:ext>
            </a:extLst>
          </p:cNvPr>
          <p:cNvSpPr>
            <a:spLocks noGrp="1" noChangeArrowheads="1"/>
          </p:cNvSpPr>
          <p:nvPr>
            <p:ph type="title"/>
          </p:nvPr>
        </p:nvSpPr>
        <p:spPr>
          <a:xfrm>
            <a:off x="0" y="0"/>
            <a:ext cx="4114800" cy="762000"/>
          </a:xfrm>
          <a:solidFill>
            <a:srgbClr val="F9057F"/>
          </a:solidFill>
          <a:ln w="38100">
            <a:solidFill>
              <a:schemeClr val="tx1"/>
            </a:solidFill>
            <a:miter lim="800000"/>
            <a:headEnd/>
            <a:tailEnd/>
          </a:ln>
        </p:spPr>
        <p:txBody>
          <a:bodyPr/>
          <a:lstStyle/>
          <a:p>
            <a:pPr eaLnBrk="1" hangingPunct="1"/>
            <a:r>
              <a:rPr lang="en-US" altLang="en-US" sz="3200" b="1">
                <a:solidFill>
                  <a:schemeClr val="tx1"/>
                </a:solidFill>
                <a:latin typeface="Arial" panose="020B0604020202020204" pitchFamily="34" charset="0"/>
                <a:cs typeface="Arial" panose="020B0604020202020204" pitchFamily="34" charset="0"/>
              </a:rPr>
              <a:t>Directions</a:t>
            </a:r>
          </a:p>
        </p:txBody>
      </p:sp>
      <p:sp>
        <p:nvSpPr>
          <p:cNvPr id="16388" name="Rectangle 3">
            <a:extLst>
              <a:ext uri="{FF2B5EF4-FFF2-40B4-BE49-F238E27FC236}">
                <a16:creationId xmlns:a16="http://schemas.microsoft.com/office/drawing/2014/main" id="{DA05930B-6E84-4356-9FC9-E477CC020E72}"/>
              </a:ext>
            </a:extLst>
          </p:cNvPr>
          <p:cNvSpPr>
            <a:spLocks noGrp="1" noChangeArrowheads="1"/>
          </p:cNvSpPr>
          <p:nvPr>
            <p:ph type="body" sz="half" idx="1"/>
          </p:nvPr>
        </p:nvSpPr>
        <p:spPr>
          <a:xfrm>
            <a:off x="0" y="1524000"/>
            <a:ext cx="4267200" cy="4525963"/>
          </a:xfrm>
        </p:spPr>
        <p:txBody>
          <a:bodyPr/>
          <a:lstStyle/>
          <a:p>
            <a:pPr eaLnBrk="1" hangingPunct="1">
              <a:buClr>
                <a:schemeClr val="tx1"/>
              </a:buCl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Your teacher will lay out all of the items to be identified from box 1 at numbered stations around the room.</a:t>
            </a:r>
          </a:p>
          <a:p>
            <a:pPr eaLnBrk="1" hangingPunct="1">
              <a:buClr>
                <a:schemeClr val="tx1"/>
              </a:buClr>
              <a:buFont typeface="Wingdings" panose="05000000000000000000" pitchFamily="2" charset="2"/>
              <a:buNone/>
            </a:pPr>
            <a:r>
              <a:rPr lang="en-US" altLang="en-US" sz="2400" b="1">
                <a:latin typeface="Arial" panose="020B0604020202020204" pitchFamily="34" charset="0"/>
                <a:cs typeface="Arial" panose="020B0604020202020204" pitchFamily="34" charset="0"/>
              </a:rPr>
              <a:t>(</a:t>
            </a:r>
            <a:r>
              <a:rPr lang="en-US" altLang="en-US" sz="2400" b="1">
                <a:solidFill>
                  <a:srgbClr val="F9057F"/>
                </a:solidFill>
                <a:latin typeface="Arial" panose="020B0604020202020204" pitchFamily="34" charset="0"/>
                <a:cs typeface="Arial" panose="020B0604020202020204" pitchFamily="34" charset="0"/>
              </a:rPr>
              <a:t>Each item has the station number on it.</a:t>
            </a:r>
            <a:r>
              <a:rPr lang="en-US" altLang="en-US" sz="2400" b="1">
                <a:latin typeface="Arial" panose="020B0604020202020204" pitchFamily="34" charset="0"/>
                <a:cs typeface="Arial" panose="020B0604020202020204" pitchFamily="34" charset="0"/>
              </a:rPr>
              <a:t>)</a:t>
            </a:r>
          </a:p>
          <a:p>
            <a:pPr eaLnBrk="1" hangingPunct="1">
              <a:buClr>
                <a:schemeClr val="tx1"/>
              </a:buCl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chart like the one shown here </a:t>
            </a:r>
          </a:p>
          <a:p>
            <a:pPr eaLnBrk="1" hangingPunct="1">
              <a:buClr>
                <a:schemeClr val="tx1"/>
              </a:buClr>
              <a:buFont typeface="Wingdings" panose="05000000000000000000" pitchFamily="2" charset="2"/>
              <a:buNone/>
            </a:pPr>
            <a:r>
              <a:rPr lang="en-US" altLang="en-US" sz="2400" b="1">
                <a:solidFill>
                  <a:srgbClr val="F9057F"/>
                </a:solidFill>
                <a:latin typeface="Arial" panose="020B0604020202020204" pitchFamily="34" charset="0"/>
                <a:cs typeface="Arial" panose="020B0604020202020204" pitchFamily="34" charset="0"/>
              </a:rPr>
              <a:t>*your chart should have 22 rows)</a:t>
            </a:r>
          </a:p>
        </p:txBody>
      </p:sp>
      <p:graphicFrame>
        <p:nvGraphicFramePr>
          <p:cNvPr id="12368" name="Group 80">
            <a:extLst>
              <a:ext uri="{FF2B5EF4-FFF2-40B4-BE49-F238E27FC236}">
                <a16:creationId xmlns:a16="http://schemas.microsoft.com/office/drawing/2014/main" id="{CF660D81-1154-4F48-AEDB-6E5AA811FF67}"/>
              </a:ext>
            </a:extLst>
          </p:cNvPr>
          <p:cNvGraphicFramePr>
            <a:graphicFrameLocks noGrp="1"/>
          </p:cNvGraphicFramePr>
          <p:nvPr>
            <p:ph sz="half" idx="2"/>
          </p:nvPr>
        </p:nvGraphicFramePr>
        <p:xfrm>
          <a:off x="4114800" y="0"/>
          <a:ext cx="4837113" cy="6550025"/>
        </p:xfrm>
        <a:graphic>
          <a:graphicData uri="http://schemas.openxmlformats.org/drawingml/2006/table">
            <a:tbl>
              <a:tblPr/>
              <a:tblGrid>
                <a:gridCol w="457140">
                  <a:extLst>
                    <a:ext uri="{9D8B030D-6E8A-4147-A177-3AD203B41FA5}">
                      <a16:colId xmlns:a16="http://schemas.microsoft.com/office/drawing/2014/main" val="20000"/>
                    </a:ext>
                  </a:extLst>
                </a:gridCol>
                <a:gridCol w="1063803">
                  <a:extLst>
                    <a:ext uri="{9D8B030D-6E8A-4147-A177-3AD203B41FA5}">
                      <a16:colId xmlns:a16="http://schemas.microsoft.com/office/drawing/2014/main" val="20001"/>
                    </a:ext>
                  </a:extLst>
                </a:gridCol>
                <a:gridCol w="1602847">
                  <a:extLst>
                    <a:ext uri="{9D8B030D-6E8A-4147-A177-3AD203B41FA5}">
                      <a16:colId xmlns:a16="http://schemas.microsoft.com/office/drawing/2014/main" val="20002"/>
                    </a:ext>
                  </a:extLst>
                </a:gridCol>
                <a:gridCol w="1713323">
                  <a:extLst>
                    <a:ext uri="{9D8B030D-6E8A-4147-A177-3AD203B41FA5}">
                      <a16:colId xmlns:a16="http://schemas.microsoft.com/office/drawing/2014/main" val="20003"/>
                    </a:ext>
                  </a:extLst>
                </a:gridCol>
              </a:tblGrid>
              <a:tr h="19204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Fossil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T/F</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How</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preserved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if  ‘True’</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Object 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notes after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checking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answer</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1</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3</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4</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5</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6</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7</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8</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7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9</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5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n</a:t>
                      </a: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9057F"/>
                        </a:solidFill>
                        <a:effectLst/>
                        <a:latin typeface="Times New Roman" pitchFamily="18" charset="0"/>
                      </a:endParaRPr>
                    </a:p>
                  </a:txBody>
                  <a:tcPr marL="91428" marR="91428"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16451" name="AutoShape 66">
            <a:hlinkClick r:id="" action="ppaction://hlinkshowjump?jump=nextslide" highlightClick="1"/>
            <a:extLst>
              <a:ext uri="{FF2B5EF4-FFF2-40B4-BE49-F238E27FC236}">
                <a16:creationId xmlns:a16="http://schemas.microsoft.com/office/drawing/2014/main" id="{57478B10-A1A0-4AB5-833D-4B3B894884A3}"/>
              </a:ext>
            </a:extLst>
          </p:cNvPr>
          <p:cNvSpPr>
            <a:spLocks noChangeArrowheads="1"/>
          </p:cNvSpPr>
          <p:nvPr/>
        </p:nvSpPr>
        <p:spPr bwMode="auto">
          <a:xfrm>
            <a:off x="2362200" y="5638800"/>
            <a:ext cx="914400" cy="914400"/>
          </a:xfrm>
          <a:prstGeom prst="actionButtonForwardNext">
            <a:avLst/>
          </a:prstGeom>
          <a:solidFill>
            <a:srgbClr val="F9057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6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38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40B96E7E-F1F4-4061-9FE0-2CAB3ABC229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E8BBDF6-9F54-4446-9228-B3654B42112C}" type="slidenum">
              <a:rPr lang="en-US" altLang="en-US" sz="1400"/>
              <a:pPr eaLnBrk="1" hangingPunct="1"/>
              <a:t>13</a:t>
            </a:fld>
            <a:endParaRPr lang="en-US" altLang="en-US" sz="1400"/>
          </a:p>
        </p:txBody>
      </p:sp>
      <p:sp>
        <p:nvSpPr>
          <p:cNvPr id="14339" name="Rectangle 2">
            <a:extLst>
              <a:ext uri="{FF2B5EF4-FFF2-40B4-BE49-F238E27FC236}">
                <a16:creationId xmlns:a16="http://schemas.microsoft.com/office/drawing/2014/main" id="{3E5B45F9-9E20-428D-8F90-1E7FB94EC175}"/>
              </a:ext>
            </a:extLst>
          </p:cNvPr>
          <p:cNvSpPr>
            <a:spLocks noGrp="1" noChangeArrowheads="1"/>
          </p:cNvSpPr>
          <p:nvPr>
            <p:ph type="title"/>
          </p:nvPr>
        </p:nvSpPr>
        <p:spPr>
          <a:xfrm>
            <a:off x="228600" y="152400"/>
            <a:ext cx="8458200" cy="731838"/>
          </a:xfrm>
          <a:solidFill>
            <a:srgbClr val="F9057F"/>
          </a:solidFill>
          <a:ln w="38100">
            <a:solidFill>
              <a:schemeClr val="tx1"/>
            </a:solidFill>
            <a:miter lim="800000"/>
            <a:headEnd/>
            <a:tailEnd/>
          </a:ln>
        </p:spPr>
        <p:txBody>
          <a:bodyPr/>
          <a:lstStyle/>
          <a:p>
            <a:pPr eaLnBrk="1" hangingPunct="1"/>
            <a:r>
              <a:rPr lang="en-US" altLang="en-US" sz="3200" b="1">
                <a:solidFill>
                  <a:schemeClr val="tx1"/>
                </a:solidFill>
                <a:latin typeface="Arial" panose="020B0604020202020204" pitchFamily="34" charset="0"/>
                <a:cs typeface="Arial" panose="020B0604020202020204" pitchFamily="34" charset="0"/>
              </a:rPr>
              <a:t>Exercise 1 Directions (continued)</a:t>
            </a:r>
          </a:p>
        </p:txBody>
      </p:sp>
      <p:sp>
        <p:nvSpPr>
          <p:cNvPr id="17412" name="Rectangle 3">
            <a:extLst>
              <a:ext uri="{FF2B5EF4-FFF2-40B4-BE49-F238E27FC236}">
                <a16:creationId xmlns:a16="http://schemas.microsoft.com/office/drawing/2014/main" id="{EB40C0EB-7A8F-4FA8-B08D-39D5AC95DFDE}"/>
              </a:ext>
            </a:extLst>
          </p:cNvPr>
          <p:cNvSpPr>
            <a:spLocks noGrp="1" noChangeArrowheads="1"/>
          </p:cNvSpPr>
          <p:nvPr>
            <p:ph type="body" idx="1"/>
          </p:nvPr>
        </p:nvSpPr>
        <p:spPr>
          <a:xfrm>
            <a:off x="457200" y="990600"/>
            <a:ext cx="8229600" cy="5105400"/>
          </a:xfrm>
        </p:spPr>
        <p:txBody>
          <a:bodyPr/>
          <a:lstStyle/>
          <a:p>
            <a:pPr eaLnBrk="1" hangingPunct="1">
              <a:lnSpc>
                <a:spcPct val="90000"/>
              </a:lnSpc>
              <a:buFont typeface="Wingdings" panose="05000000000000000000" pitchFamily="2" charset="2"/>
              <a:buChar char="q"/>
            </a:pPr>
            <a:r>
              <a:rPr lang="en-US" altLang="en-US" sz="2800" b="1">
                <a:latin typeface="Arial" panose="020B0604020202020204" pitchFamily="34" charset="0"/>
                <a:cs typeface="Arial" panose="020B0604020202020204" pitchFamily="34" charset="0"/>
              </a:rPr>
              <a:t>Fill in your chart by doing the following:</a:t>
            </a:r>
          </a:p>
          <a:p>
            <a:pPr lvl="1" eaLnBrk="1" hangingPunct="1">
              <a:lnSpc>
                <a:spcPct val="90000"/>
              </a:lnSpc>
              <a:buFont typeface="Wingdings" panose="05000000000000000000" pitchFamily="2" charset="2"/>
              <a:buChar char="q"/>
            </a:pPr>
            <a:r>
              <a:rPr lang="en-US" altLang="en-US" b="1">
                <a:latin typeface="Arial" panose="020B0604020202020204" pitchFamily="34" charset="0"/>
                <a:cs typeface="Arial" panose="020B0604020202020204" pitchFamily="34" charset="0"/>
              </a:rPr>
              <a:t> Visit a station and examine the object at it and determine whether it is a fossil or not.</a:t>
            </a:r>
          </a:p>
          <a:p>
            <a:pPr lvl="1" eaLnBrk="1" hangingPunct="1">
              <a:lnSpc>
                <a:spcPct val="90000"/>
              </a:lnSpc>
              <a:buFont typeface="Wingdings" panose="05000000000000000000" pitchFamily="2" charset="2"/>
              <a:buChar char="q"/>
            </a:pPr>
            <a:endParaRPr lang="en-US" altLang="en-US" b="1">
              <a:latin typeface="Arial" panose="020B0604020202020204" pitchFamily="34" charset="0"/>
              <a:cs typeface="Arial" panose="020B0604020202020204" pitchFamily="34" charset="0"/>
            </a:endParaRPr>
          </a:p>
          <a:p>
            <a:pPr lvl="1" eaLnBrk="1" hangingPunct="1">
              <a:lnSpc>
                <a:spcPct val="90000"/>
              </a:lnSpc>
              <a:buFont typeface="Wingdings" panose="05000000000000000000" pitchFamily="2" charset="2"/>
              <a:buChar char="q"/>
            </a:pPr>
            <a:r>
              <a:rPr lang="en-US" altLang="en-US" b="1">
                <a:latin typeface="Arial" panose="020B0604020202020204" pitchFamily="34" charset="0"/>
                <a:cs typeface="Arial" panose="020B0604020202020204" pitchFamily="34" charset="0"/>
              </a:rPr>
              <a:t>Record your decision (T) or (F) on the chart next to the number that corresponds to the object.</a:t>
            </a:r>
          </a:p>
          <a:p>
            <a:pPr lvl="1" eaLnBrk="1" hangingPunct="1">
              <a:lnSpc>
                <a:spcPct val="90000"/>
              </a:lnSpc>
              <a:buFont typeface="Wingdings" panose="05000000000000000000" pitchFamily="2" charset="2"/>
              <a:buChar char="q"/>
            </a:pPr>
            <a:endParaRPr lang="en-US" altLang="en-US" b="1">
              <a:latin typeface="Arial" panose="020B0604020202020204" pitchFamily="34" charset="0"/>
              <a:cs typeface="Arial" panose="020B0604020202020204" pitchFamily="34" charset="0"/>
            </a:endParaRPr>
          </a:p>
          <a:p>
            <a:pPr lvl="1" eaLnBrk="1" hangingPunct="1">
              <a:lnSpc>
                <a:spcPct val="90000"/>
              </a:lnSpc>
              <a:buFont typeface="Wingdings" panose="05000000000000000000" pitchFamily="2" charset="2"/>
              <a:buChar char="q"/>
            </a:pPr>
            <a:r>
              <a:rPr lang="en-US" altLang="en-US" b="1">
                <a:latin typeface="Arial" panose="020B0604020202020204" pitchFamily="34" charset="0"/>
                <a:cs typeface="Arial" panose="020B0604020202020204" pitchFamily="34" charset="0"/>
              </a:rPr>
              <a:t>Next, indicate the category of fossil you feel it is if you have answered true.</a:t>
            </a:r>
          </a:p>
          <a:p>
            <a:pPr lvl="1" eaLnBrk="1" hangingPunct="1">
              <a:lnSpc>
                <a:spcPct val="90000"/>
              </a:lnSpc>
              <a:buFont typeface="Wingdings" panose="05000000000000000000" pitchFamily="2" charset="2"/>
              <a:buChar char="q"/>
            </a:pPr>
            <a:endParaRPr lang="en-US" altLang="en-US" b="1">
              <a:latin typeface="Arial" panose="020B0604020202020204" pitchFamily="34" charset="0"/>
              <a:cs typeface="Arial" panose="020B0604020202020204" pitchFamily="34" charset="0"/>
            </a:endParaRPr>
          </a:p>
          <a:p>
            <a:pPr lvl="1" eaLnBrk="1" hangingPunct="1">
              <a:lnSpc>
                <a:spcPct val="90000"/>
              </a:lnSpc>
              <a:buFont typeface="Wingdings" panose="05000000000000000000" pitchFamily="2" charset="2"/>
              <a:buChar char="q"/>
            </a:pPr>
            <a:r>
              <a:rPr lang="en-US" altLang="en-US" b="1">
                <a:latin typeface="Arial" panose="020B0604020202020204" pitchFamily="34" charset="0"/>
                <a:cs typeface="Arial" panose="020B0604020202020204" pitchFamily="34" charset="0"/>
              </a:rPr>
              <a:t>Finally make a guess as to what the object is (e.g., tooth, leaf, piece of coal, rock).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a:extLst>
              <a:ext uri="{FF2B5EF4-FFF2-40B4-BE49-F238E27FC236}">
                <a16:creationId xmlns:a16="http://schemas.microsoft.com/office/drawing/2014/main" id="{3A0C4AE2-BC37-4E75-8163-7EFA1AA4706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811E046-6DA5-4D93-8AFD-A3CB03D06452}" type="slidenum">
              <a:rPr lang="en-US" altLang="en-US" sz="1400"/>
              <a:pPr eaLnBrk="1" hangingPunct="1"/>
              <a:t>14</a:t>
            </a:fld>
            <a:endParaRPr lang="en-US" altLang="en-US" sz="1400"/>
          </a:p>
        </p:txBody>
      </p:sp>
      <p:sp>
        <p:nvSpPr>
          <p:cNvPr id="15363" name="Rectangle 2">
            <a:extLst>
              <a:ext uri="{FF2B5EF4-FFF2-40B4-BE49-F238E27FC236}">
                <a16:creationId xmlns:a16="http://schemas.microsoft.com/office/drawing/2014/main" id="{ECC92748-2189-401C-B1FE-0DA944921F8B}"/>
              </a:ext>
            </a:extLst>
          </p:cNvPr>
          <p:cNvSpPr>
            <a:spLocks noChangeArrowheads="1"/>
          </p:cNvSpPr>
          <p:nvPr/>
        </p:nvSpPr>
        <p:spPr bwMode="auto">
          <a:xfrm>
            <a:off x="0" y="2895600"/>
            <a:ext cx="8915400" cy="3117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a:latin typeface="Arial" panose="020B0604020202020204" pitchFamily="34" charset="0"/>
              </a:rPr>
              <a:t>Time to check your answers for </a:t>
            </a:r>
            <a:r>
              <a:rPr lang="en-US" altLang="en-US" sz="4000">
                <a:solidFill>
                  <a:srgbClr val="F9057F"/>
                </a:solidFill>
                <a:latin typeface="Arial" panose="020B0604020202020204" pitchFamily="34" charset="0"/>
              </a:rPr>
              <a:t>Exercise 1 </a:t>
            </a:r>
          </a:p>
          <a:p>
            <a:pPr algn="ctr" eaLnBrk="1" hangingPunct="1"/>
            <a:r>
              <a:rPr lang="en-US" altLang="en-US" sz="4000">
                <a:latin typeface="Arial" panose="020B0604020202020204" pitchFamily="34" charset="0"/>
              </a:rPr>
              <a:t>and to fill in the last column</a:t>
            </a:r>
          </a:p>
          <a:p>
            <a:pPr algn="ctr" eaLnBrk="1" hangingPunct="1">
              <a:lnSpc>
                <a:spcPct val="90000"/>
              </a:lnSpc>
              <a:spcBef>
                <a:spcPct val="50000"/>
              </a:spcBef>
              <a:buFont typeface="Wingdings" panose="05000000000000000000" pitchFamily="2" charset="2"/>
              <a:buNone/>
            </a:pPr>
            <a:r>
              <a:rPr lang="en-US" altLang="en-US">
                <a:solidFill>
                  <a:srgbClr val="F9057F"/>
                </a:solidFill>
                <a:latin typeface="Arial" panose="020B0604020202020204" pitchFamily="34" charset="0"/>
              </a:rPr>
              <a:t> </a:t>
            </a:r>
            <a:r>
              <a:rPr lang="en-US" altLang="en-US" sz="2800" b="1">
                <a:solidFill>
                  <a:srgbClr val="F9057F"/>
                </a:solidFill>
                <a:latin typeface="Arial" panose="020B0604020202020204" pitchFamily="34" charset="0"/>
              </a:rPr>
              <a:t>For Answer list </a:t>
            </a:r>
          </a:p>
          <a:p>
            <a:pPr algn="ctr" eaLnBrk="1" hangingPunct="1">
              <a:lnSpc>
                <a:spcPct val="90000"/>
              </a:lnSpc>
              <a:spcBef>
                <a:spcPct val="50000"/>
              </a:spcBef>
              <a:buFont typeface="Wingdings" panose="05000000000000000000" pitchFamily="2" charset="2"/>
              <a:buNone/>
            </a:pPr>
            <a:r>
              <a:rPr lang="en-US" altLang="en-US" sz="2800" b="1">
                <a:solidFill>
                  <a:srgbClr val="F9057F"/>
                </a:solidFill>
                <a:latin typeface="Arial" panose="020B0604020202020204" pitchFamily="34" charset="0"/>
              </a:rPr>
              <a:t> For Picture key</a:t>
            </a:r>
            <a:r>
              <a:rPr lang="en-US" altLang="en-US" sz="2000" b="1">
                <a:solidFill>
                  <a:srgbClr val="F9057F"/>
                </a:solidFill>
                <a:latin typeface="Arial" panose="020B0604020202020204" pitchFamily="34" charset="0"/>
              </a:rPr>
              <a:t> </a:t>
            </a:r>
          </a:p>
        </p:txBody>
      </p:sp>
      <p:pic>
        <p:nvPicPr>
          <p:cNvPr id="15364" name="Picture 3" descr="j0234131">
            <a:extLst>
              <a:ext uri="{FF2B5EF4-FFF2-40B4-BE49-F238E27FC236}">
                <a16:creationId xmlns:a16="http://schemas.microsoft.com/office/drawing/2014/main" id="{CC2B0BC4-5078-43C3-920F-E4F1B08EB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
            <a:ext cx="20955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4">
            <a:hlinkClick r:id="" action="ppaction://hlinkshowjump?jump=nextslide" highlightClick="1"/>
            <a:extLst>
              <a:ext uri="{FF2B5EF4-FFF2-40B4-BE49-F238E27FC236}">
                <a16:creationId xmlns:a16="http://schemas.microsoft.com/office/drawing/2014/main" id="{91849D2A-CB8C-4AFA-B5BA-C2DD153C6D89}"/>
              </a:ext>
            </a:extLst>
          </p:cNvPr>
          <p:cNvSpPr>
            <a:spLocks noChangeArrowheads="1"/>
          </p:cNvSpPr>
          <p:nvPr/>
        </p:nvSpPr>
        <p:spPr bwMode="auto">
          <a:xfrm>
            <a:off x="6019800" y="4953000"/>
            <a:ext cx="509588" cy="433388"/>
          </a:xfrm>
          <a:prstGeom prst="actionButtonForwardNext">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366" name="AutoShape 5">
            <a:hlinkClick r:id="rId3" action="ppaction://hlinksldjump" highlightClick="1"/>
            <a:extLst>
              <a:ext uri="{FF2B5EF4-FFF2-40B4-BE49-F238E27FC236}">
                <a16:creationId xmlns:a16="http://schemas.microsoft.com/office/drawing/2014/main" id="{1A478AFC-7644-4611-9F26-E6A7E8ECAF8C}"/>
              </a:ext>
            </a:extLst>
          </p:cNvPr>
          <p:cNvSpPr>
            <a:spLocks noChangeArrowheads="1"/>
          </p:cNvSpPr>
          <p:nvPr/>
        </p:nvSpPr>
        <p:spPr bwMode="auto">
          <a:xfrm>
            <a:off x="6019800" y="5562600"/>
            <a:ext cx="533400" cy="433388"/>
          </a:xfrm>
          <a:prstGeom prst="actionButtonForwardNext">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6">
            <a:extLst>
              <a:ext uri="{FF2B5EF4-FFF2-40B4-BE49-F238E27FC236}">
                <a16:creationId xmlns:a16="http://schemas.microsoft.com/office/drawing/2014/main" id="{0A233127-5750-4946-9BA3-135C0BC9EC4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A9E9DCE-F01C-40B6-88F3-43FE80AB86D7}" type="slidenum">
              <a:rPr lang="en-US" altLang="en-US" sz="1400"/>
              <a:pPr eaLnBrk="1" hangingPunct="1"/>
              <a:t>15</a:t>
            </a:fld>
            <a:endParaRPr lang="en-US" altLang="en-US" sz="1400"/>
          </a:p>
        </p:txBody>
      </p:sp>
      <p:sp>
        <p:nvSpPr>
          <p:cNvPr id="16387" name="Rectangle 2">
            <a:extLst>
              <a:ext uri="{FF2B5EF4-FFF2-40B4-BE49-F238E27FC236}">
                <a16:creationId xmlns:a16="http://schemas.microsoft.com/office/drawing/2014/main" id="{966664B9-54DE-4157-9BA1-F663D78BC06F}"/>
              </a:ext>
            </a:extLst>
          </p:cNvPr>
          <p:cNvSpPr>
            <a:spLocks noGrp="1" noChangeArrowheads="1"/>
          </p:cNvSpPr>
          <p:nvPr>
            <p:ph type="title"/>
          </p:nvPr>
        </p:nvSpPr>
        <p:spPr>
          <a:xfrm>
            <a:off x="685800" y="152400"/>
            <a:ext cx="7772400" cy="1143000"/>
          </a:xfrm>
          <a:solidFill>
            <a:srgbClr val="F9057F"/>
          </a:solidFill>
          <a:ln w="38100">
            <a:solidFill>
              <a:schemeClr val="tx1"/>
            </a:solidFill>
            <a:miter lim="800000"/>
            <a:headEnd/>
            <a:tailEnd/>
          </a:ln>
        </p:spPr>
        <p:txBody>
          <a:bodyPr/>
          <a:lstStyle/>
          <a:p>
            <a:pPr eaLnBrk="1" hangingPunct="1"/>
            <a:r>
              <a:rPr lang="en-US" altLang="en-US" b="1">
                <a:solidFill>
                  <a:schemeClr val="tx1"/>
                </a:solidFill>
                <a:latin typeface="Arial" panose="020B0604020202020204" pitchFamily="34" charset="0"/>
                <a:cs typeface="Arial" panose="020B0604020202020204" pitchFamily="34" charset="0"/>
              </a:rPr>
              <a:t>Answer Key List</a:t>
            </a:r>
          </a:p>
        </p:txBody>
      </p:sp>
      <p:sp>
        <p:nvSpPr>
          <p:cNvPr id="16388" name="Rectangle 3">
            <a:extLst>
              <a:ext uri="{FF2B5EF4-FFF2-40B4-BE49-F238E27FC236}">
                <a16:creationId xmlns:a16="http://schemas.microsoft.com/office/drawing/2014/main" id="{AE0BF816-FC9A-44CB-9E83-36A565182DFE}"/>
              </a:ext>
            </a:extLst>
          </p:cNvPr>
          <p:cNvSpPr>
            <a:spLocks noGrp="1" noChangeArrowheads="1"/>
          </p:cNvSpPr>
          <p:nvPr>
            <p:ph type="body" sz="half" idx="1"/>
          </p:nvPr>
        </p:nvSpPr>
        <p:spPr>
          <a:xfrm>
            <a:off x="685800" y="1524000"/>
            <a:ext cx="3814763" cy="4114800"/>
          </a:xfrm>
        </p:spPr>
        <p:txBody>
          <a:bodyPr/>
          <a:lstStyle/>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True </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False </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True </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True </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False </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False</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True</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True</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False</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True</a:t>
            </a:r>
          </a:p>
          <a:p>
            <a:pPr marL="533400" indent="-533400" eaLnBrk="1" hangingPunct="1">
              <a:buFontTx/>
              <a:buAutoNum type="arabicPeriod"/>
            </a:pPr>
            <a:r>
              <a:rPr lang="en-US" altLang="en-US" sz="2400" b="1">
                <a:latin typeface="Arial" panose="020B0604020202020204" pitchFamily="34" charset="0"/>
                <a:cs typeface="Arial" panose="020B0604020202020204" pitchFamily="34" charset="0"/>
              </a:rPr>
              <a:t>False</a:t>
            </a:r>
          </a:p>
        </p:txBody>
      </p:sp>
      <p:sp>
        <p:nvSpPr>
          <p:cNvPr id="6" name="Rectangle 3">
            <a:extLst>
              <a:ext uri="{FF2B5EF4-FFF2-40B4-BE49-F238E27FC236}">
                <a16:creationId xmlns:a16="http://schemas.microsoft.com/office/drawing/2014/main" id="{861C03F3-F78E-4B08-9349-0C441E0C2321}"/>
              </a:ext>
            </a:extLst>
          </p:cNvPr>
          <p:cNvSpPr txBox="1">
            <a:spLocks noChangeArrowheads="1"/>
          </p:cNvSpPr>
          <p:nvPr/>
        </p:nvSpPr>
        <p:spPr bwMode="auto">
          <a:xfrm>
            <a:off x="2590800" y="1524000"/>
            <a:ext cx="3814763" cy="4114800"/>
          </a:xfrm>
          <a:prstGeom prst="rect">
            <a:avLst/>
          </a:prstGeom>
          <a:noFill/>
          <a:ln w="9525">
            <a:noFill/>
            <a:miter lim="800000"/>
            <a:headEnd/>
            <a:tailEnd/>
          </a:ln>
        </p:spPr>
        <p:txBody>
          <a:bodyPr/>
          <a:lstStyle/>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False</a:t>
            </a:r>
          </a:p>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True/False</a:t>
            </a:r>
          </a:p>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True</a:t>
            </a:r>
          </a:p>
          <a:p>
            <a:pPr marL="533400" indent="-533400">
              <a:spcBef>
                <a:spcPct val="20000"/>
              </a:spcBef>
              <a:buFont typeface="+mj-lt"/>
              <a:buAutoNum type="arabicPeriod" startAt="12"/>
              <a:defRPr/>
            </a:pPr>
            <a:r>
              <a:rPr lang="en-US" b="1" kern="0" dirty="0">
                <a:latin typeface="Arial" pitchFamily="34" charset="0"/>
              </a:rPr>
              <a:t>True/False</a:t>
            </a:r>
          </a:p>
          <a:p>
            <a:pPr marL="533400" indent="-533400">
              <a:spcBef>
                <a:spcPct val="20000"/>
              </a:spcBef>
              <a:buFont typeface="+mj-lt"/>
              <a:buAutoNum type="arabicPeriod" startAt="12"/>
              <a:defRPr/>
            </a:pPr>
            <a:r>
              <a:rPr lang="en-US" b="1" kern="0" dirty="0">
                <a:latin typeface="Arial" pitchFamily="34" charset="0"/>
              </a:rPr>
              <a:t>True</a:t>
            </a:r>
          </a:p>
        </p:txBody>
      </p:sp>
      <p:sp>
        <p:nvSpPr>
          <p:cNvPr id="16390" name="Text Box 4">
            <a:extLst>
              <a:ext uri="{FF2B5EF4-FFF2-40B4-BE49-F238E27FC236}">
                <a16:creationId xmlns:a16="http://schemas.microsoft.com/office/drawing/2014/main" id="{B1F900F2-F5CC-41A0-BA03-AA4AB1E34162}"/>
              </a:ext>
            </a:extLst>
          </p:cNvPr>
          <p:cNvSpPr txBox="1">
            <a:spLocks noChangeArrowheads="1"/>
          </p:cNvSpPr>
          <p:nvPr/>
        </p:nvSpPr>
        <p:spPr bwMode="auto">
          <a:xfrm>
            <a:off x="5029200" y="1676400"/>
            <a:ext cx="3886200" cy="501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sz="3200" b="1">
                <a:latin typeface="Arial" panose="020B0604020202020204" pitchFamily="34" charset="0"/>
              </a:rPr>
              <a:t>For answers with pictures, see table on next slide.</a:t>
            </a:r>
          </a:p>
          <a:p>
            <a:pPr eaLnBrk="1" hangingPunct="1">
              <a:buFont typeface="Wingdings" panose="05000000000000000000" pitchFamily="2" charset="2"/>
              <a:buChar char="q"/>
            </a:pPr>
            <a:endParaRPr lang="en-US" altLang="en-US" sz="3200" b="1">
              <a:latin typeface="Arial" panose="020B0604020202020204" pitchFamily="34" charset="0"/>
            </a:endParaRPr>
          </a:p>
          <a:p>
            <a:pPr eaLnBrk="1" hangingPunct="1">
              <a:buFont typeface="Wingdings" panose="05000000000000000000" pitchFamily="2" charset="2"/>
              <a:buChar char="q"/>
            </a:pPr>
            <a:r>
              <a:rPr lang="en-US" altLang="en-US" sz="3200" b="1">
                <a:latin typeface="Arial" panose="020B0604020202020204" pitchFamily="34" charset="0"/>
              </a:rPr>
              <a:t>Click on the picture </a:t>
            </a:r>
            <a:r>
              <a:rPr lang="en-US" altLang="en-US" b="1">
                <a:solidFill>
                  <a:srgbClr val="FF0066"/>
                </a:solidFill>
                <a:latin typeface="Arial" panose="020B0604020202020204" pitchFamily="34" charset="0"/>
              </a:rPr>
              <a:t>(not number in picture)</a:t>
            </a:r>
            <a:r>
              <a:rPr lang="en-US" altLang="en-US" sz="3200" b="1">
                <a:latin typeface="Arial" panose="020B0604020202020204" pitchFamily="34" charset="0"/>
              </a:rPr>
              <a:t> for full information about each item. </a:t>
            </a:r>
          </a:p>
          <a:p>
            <a:pPr eaLnBrk="1" hangingPunct="1"/>
            <a:endParaRPr lang="en-US" altLang="en-US" sz="32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a:extLst>
              <a:ext uri="{FF2B5EF4-FFF2-40B4-BE49-F238E27FC236}">
                <a16:creationId xmlns:a16="http://schemas.microsoft.com/office/drawing/2014/main" id="{A3A90AF0-CAFD-4D2B-8E69-59E219A2F8F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87B33F1-FEC7-47E2-82D1-C397CDC34C2F}" type="slidenum">
              <a:rPr lang="en-US" altLang="en-US" sz="1400"/>
              <a:pPr eaLnBrk="1" hangingPunct="1"/>
              <a:t>16</a:t>
            </a:fld>
            <a:endParaRPr lang="en-US" altLang="en-US" sz="1400"/>
          </a:p>
        </p:txBody>
      </p:sp>
      <p:graphicFrame>
        <p:nvGraphicFramePr>
          <p:cNvPr id="17537" name="Group 129">
            <a:extLst>
              <a:ext uri="{FF2B5EF4-FFF2-40B4-BE49-F238E27FC236}">
                <a16:creationId xmlns:a16="http://schemas.microsoft.com/office/drawing/2014/main" id="{48CC1376-CC4A-4BDD-A0ED-2037B1FABE84}"/>
              </a:ext>
            </a:extLst>
          </p:cNvPr>
          <p:cNvGraphicFramePr>
            <a:graphicFrameLocks noGrp="1"/>
          </p:cNvGraphicFramePr>
          <p:nvPr/>
        </p:nvGraphicFramePr>
        <p:xfrm>
          <a:off x="457200" y="152400"/>
          <a:ext cx="8305800" cy="6278563"/>
        </p:xfrm>
        <a:graphic>
          <a:graphicData uri="http://schemas.openxmlformats.org/drawingml/2006/table">
            <a:tbl>
              <a:tblPr/>
              <a:tblGrid>
                <a:gridCol w="1676400">
                  <a:extLst>
                    <a:ext uri="{9D8B030D-6E8A-4147-A177-3AD203B41FA5}">
                      <a16:colId xmlns:a16="http://schemas.microsoft.com/office/drawing/2014/main" val="20000"/>
                    </a:ext>
                  </a:extLst>
                </a:gridCol>
                <a:gridCol w="1646238">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249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2F</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cs typeface="Arial" pitchFamily="34" charset="0"/>
                        </a:rPr>
                        <a:t>3T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4T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49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50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cs typeface="Arial" pitchFamily="34" charset="0"/>
                        </a:rPr>
                        <a:t>9 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79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49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17450" name="Picture 41" descr="Insects in Amber">
            <a:hlinkClick r:id="" action="ppaction://hlinkshowjump?jump=nextslide"/>
            <a:extLst>
              <a:ext uri="{FF2B5EF4-FFF2-40B4-BE49-F238E27FC236}">
                <a16:creationId xmlns:a16="http://schemas.microsoft.com/office/drawing/2014/main" id="{DFA1B685-3B09-4A07-8DDC-D92DF7BB4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81000"/>
            <a:ext cx="1262062" cy="884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51" name="Text Box 42">
            <a:extLst>
              <a:ext uri="{FF2B5EF4-FFF2-40B4-BE49-F238E27FC236}">
                <a16:creationId xmlns:a16="http://schemas.microsoft.com/office/drawing/2014/main" id="{E68A59BB-ED9F-4013-8A34-70B5FCD43D17}"/>
              </a:ext>
            </a:extLst>
          </p:cNvPr>
          <p:cNvSpPr txBox="1">
            <a:spLocks noChangeArrowheads="1"/>
          </p:cNvSpPr>
          <p:nvPr/>
        </p:nvSpPr>
        <p:spPr bwMode="auto">
          <a:xfrm>
            <a:off x="1374775" y="493713"/>
            <a:ext cx="45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1T</a:t>
            </a:r>
          </a:p>
        </p:txBody>
      </p:sp>
      <p:pic>
        <p:nvPicPr>
          <p:cNvPr id="17452" name="Picture 43">
            <a:hlinkClick r:id="rId4" action="ppaction://hlinksldjump"/>
            <a:extLst>
              <a:ext uri="{FF2B5EF4-FFF2-40B4-BE49-F238E27FC236}">
                <a16:creationId xmlns:a16="http://schemas.microsoft.com/office/drawing/2014/main" id="{301D04CC-642C-4521-88D6-54371B629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57200"/>
            <a:ext cx="13716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53" name="Object 44">
            <a:hlinkClick r:id="rId6" action="ppaction://hlinksldjump"/>
            <a:extLst>
              <a:ext uri="{FF2B5EF4-FFF2-40B4-BE49-F238E27FC236}">
                <a16:creationId xmlns:a16="http://schemas.microsoft.com/office/drawing/2014/main" id="{D643453A-9039-4FBD-A5DB-75790D8D9F21}"/>
              </a:ext>
            </a:extLst>
          </p:cNvPr>
          <p:cNvGraphicFramePr>
            <a:graphicFrameLocks noChangeAspect="1"/>
          </p:cNvGraphicFramePr>
          <p:nvPr/>
        </p:nvGraphicFramePr>
        <p:xfrm>
          <a:off x="4191000" y="228600"/>
          <a:ext cx="914400" cy="979488"/>
        </p:xfrm>
        <a:graphic>
          <a:graphicData uri="http://schemas.openxmlformats.org/presentationml/2006/ole">
            <mc:AlternateContent xmlns:mc="http://schemas.openxmlformats.org/markup-compatibility/2006">
              <mc:Choice xmlns:v="urn:schemas-microsoft-com:vml" Requires="v">
                <p:oleObj spid="_x0000_s17503" name="Bitmap Image" r:id="rId7" imgW="1914286" imgH="2276793" progId="PBrush">
                  <p:embed/>
                </p:oleObj>
              </mc:Choice>
              <mc:Fallback>
                <p:oleObj name="Bitmap Image" r:id="rId7" imgW="1914286" imgH="2276793" progId="PBrush">
                  <p:embed/>
                  <p:pic>
                    <p:nvPicPr>
                      <p:cNvPr id="0" name="Object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28600"/>
                        <a:ext cx="914400" cy="979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54" name="Picture 47" descr="Clams">
            <a:hlinkClick r:id="rId9" action="ppaction://hlinksldjump"/>
            <a:extLst>
              <a:ext uri="{FF2B5EF4-FFF2-40B4-BE49-F238E27FC236}">
                <a16:creationId xmlns:a16="http://schemas.microsoft.com/office/drawing/2014/main" id="{408789AF-FBAE-4D38-BAC5-38344515A4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228600"/>
            <a:ext cx="1295400" cy="1090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55" name="Text Box 48">
            <a:extLst>
              <a:ext uri="{FF2B5EF4-FFF2-40B4-BE49-F238E27FC236}">
                <a16:creationId xmlns:a16="http://schemas.microsoft.com/office/drawing/2014/main" id="{356D2203-83FF-4FE0-BE51-16C4E0CA97A6}"/>
              </a:ext>
            </a:extLst>
          </p:cNvPr>
          <p:cNvSpPr txBox="1">
            <a:spLocks noChangeArrowheads="1"/>
          </p:cNvSpPr>
          <p:nvPr/>
        </p:nvSpPr>
        <p:spPr bwMode="auto">
          <a:xfrm>
            <a:off x="8077200" y="76200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5F</a:t>
            </a:r>
          </a:p>
        </p:txBody>
      </p:sp>
      <p:pic>
        <p:nvPicPr>
          <p:cNvPr id="17456" name="Picture 49" descr="Gypsum Rock">
            <a:hlinkClick r:id="rId11" action="ppaction://hlinksldjump"/>
            <a:extLst>
              <a:ext uri="{FF2B5EF4-FFF2-40B4-BE49-F238E27FC236}">
                <a16:creationId xmlns:a16="http://schemas.microsoft.com/office/drawing/2014/main" id="{6BF7929F-906C-475F-8823-70F4352E06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1524000"/>
            <a:ext cx="1371600" cy="10334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57" name="Text Box 50">
            <a:extLst>
              <a:ext uri="{FF2B5EF4-FFF2-40B4-BE49-F238E27FC236}">
                <a16:creationId xmlns:a16="http://schemas.microsoft.com/office/drawing/2014/main" id="{18F60A5B-C1BD-43BA-8DA0-4DC2964B1152}"/>
              </a:ext>
            </a:extLst>
          </p:cNvPr>
          <p:cNvSpPr txBox="1">
            <a:spLocks noChangeArrowheads="1"/>
          </p:cNvSpPr>
          <p:nvPr/>
        </p:nvSpPr>
        <p:spPr bwMode="auto">
          <a:xfrm>
            <a:off x="1524000" y="160020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20000"/>
              </a:spcBef>
            </a:pPr>
            <a:r>
              <a:rPr lang="en-US" altLang="en-US" sz="1800" b="1">
                <a:latin typeface="Arial" panose="020B0604020202020204" pitchFamily="34" charset="0"/>
              </a:rPr>
              <a:t>6F</a:t>
            </a:r>
          </a:p>
        </p:txBody>
      </p:sp>
      <p:pic>
        <p:nvPicPr>
          <p:cNvPr id="17458" name="Picture 51" descr="Ghost Shrimp Burrow (Fossil)">
            <a:hlinkClick r:id="rId13" action="ppaction://hlinksldjump"/>
            <a:extLst>
              <a:ext uri="{FF2B5EF4-FFF2-40B4-BE49-F238E27FC236}">
                <a16:creationId xmlns:a16="http://schemas.microsoft.com/office/drawing/2014/main" id="{A7F1FF41-75CB-44D6-BFFE-EDEFE81770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676400"/>
            <a:ext cx="1524000"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59" name="Text Box 52">
            <a:extLst>
              <a:ext uri="{FF2B5EF4-FFF2-40B4-BE49-F238E27FC236}">
                <a16:creationId xmlns:a16="http://schemas.microsoft.com/office/drawing/2014/main" id="{19967AE0-8A2A-44C8-B537-A2052E1C44CA}"/>
              </a:ext>
            </a:extLst>
          </p:cNvPr>
          <p:cNvSpPr txBox="1">
            <a:spLocks noChangeArrowheads="1"/>
          </p:cNvSpPr>
          <p:nvPr/>
        </p:nvSpPr>
        <p:spPr bwMode="auto">
          <a:xfrm>
            <a:off x="2895600" y="2209800"/>
            <a:ext cx="45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7T</a:t>
            </a:r>
          </a:p>
        </p:txBody>
      </p:sp>
      <p:sp>
        <p:nvSpPr>
          <p:cNvPr id="17460" name="Text Box 54">
            <a:extLst>
              <a:ext uri="{FF2B5EF4-FFF2-40B4-BE49-F238E27FC236}">
                <a16:creationId xmlns:a16="http://schemas.microsoft.com/office/drawing/2014/main" id="{BE0B860E-E6C5-4994-9B7B-430D3411107A}"/>
              </a:ext>
            </a:extLst>
          </p:cNvPr>
          <p:cNvSpPr txBox="1">
            <a:spLocks noChangeArrowheads="1"/>
          </p:cNvSpPr>
          <p:nvPr/>
        </p:nvSpPr>
        <p:spPr bwMode="auto">
          <a:xfrm>
            <a:off x="5715000" y="22860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8cT</a:t>
            </a:r>
          </a:p>
        </p:txBody>
      </p:sp>
      <p:pic>
        <p:nvPicPr>
          <p:cNvPr id="17461" name="Picture 55" descr="Shark Coprolite">
            <a:hlinkClick r:id="rId15" action="ppaction://hlinksldjump"/>
            <a:extLst>
              <a:ext uri="{FF2B5EF4-FFF2-40B4-BE49-F238E27FC236}">
                <a16:creationId xmlns:a16="http://schemas.microsoft.com/office/drawing/2014/main" id="{4EF4E64F-0B01-4265-BDA5-EE5D77CE76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86200" y="2057400"/>
            <a:ext cx="762000" cy="50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62" name="Text Box 56">
            <a:extLst>
              <a:ext uri="{FF2B5EF4-FFF2-40B4-BE49-F238E27FC236}">
                <a16:creationId xmlns:a16="http://schemas.microsoft.com/office/drawing/2014/main" id="{86FB2CAA-88CE-44B9-9B35-B58D915F3B31}"/>
              </a:ext>
            </a:extLst>
          </p:cNvPr>
          <p:cNvSpPr txBox="1">
            <a:spLocks noChangeArrowheads="1"/>
          </p:cNvSpPr>
          <p:nvPr/>
        </p:nvSpPr>
        <p:spPr bwMode="auto">
          <a:xfrm>
            <a:off x="4800600" y="2133600"/>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8bT</a:t>
            </a:r>
          </a:p>
        </p:txBody>
      </p:sp>
      <p:pic>
        <p:nvPicPr>
          <p:cNvPr id="17463" name="Picture 57" descr="Turtle Coprolite">
            <a:hlinkClick r:id="rId17" action="ppaction://hlinksldjump"/>
            <a:extLst>
              <a:ext uri="{FF2B5EF4-FFF2-40B4-BE49-F238E27FC236}">
                <a16:creationId xmlns:a16="http://schemas.microsoft.com/office/drawing/2014/main" id="{3386520F-43D5-4344-BBF2-266FAE30CC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524000"/>
            <a:ext cx="1219200" cy="752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64" name="Text Box 58">
            <a:extLst>
              <a:ext uri="{FF2B5EF4-FFF2-40B4-BE49-F238E27FC236}">
                <a16:creationId xmlns:a16="http://schemas.microsoft.com/office/drawing/2014/main" id="{F972466C-31C0-4C39-A83F-27476C56D796}"/>
              </a:ext>
            </a:extLst>
          </p:cNvPr>
          <p:cNvSpPr txBox="1">
            <a:spLocks noChangeArrowheads="1"/>
          </p:cNvSpPr>
          <p:nvPr/>
        </p:nvSpPr>
        <p:spPr bwMode="auto">
          <a:xfrm>
            <a:off x="7924800" y="220980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8dT</a:t>
            </a:r>
          </a:p>
        </p:txBody>
      </p:sp>
      <p:pic>
        <p:nvPicPr>
          <p:cNvPr id="17465" name="Picture 59" descr="Coyote Leg Bone">
            <a:hlinkClick r:id="rId19" action="ppaction://hlinksldjump"/>
            <a:extLst>
              <a:ext uri="{FF2B5EF4-FFF2-40B4-BE49-F238E27FC236}">
                <a16:creationId xmlns:a16="http://schemas.microsoft.com/office/drawing/2014/main" id="{0AD3DF4D-593F-4777-9D93-EF84C037320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3400" y="3124200"/>
            <a:ext cx="1524000" cy="355600"/>
          </a:xfrm>
          <a:prstGeom prst="rect">
            <a:avLst/>
          </a:prstGeom>
          <a:solidFill>
            <a:srgbClr val="F9057F"/>
          </a:solidFill>
          <a:ln w="38100">
            <a:solidFill>
              <a:srgbClr val="000000"/>
            </a:solidFill>
            <a:miter lim="800000"/>
            <a:headEnd/>
            <a:tailEnd/>
          </a:ln>
        </p:spPr>
      </p:pic>
      <p:pic>
        <p:nvPicPr>
          <p:cNvPr id="17466" name="Picture 60" descr="Cossection petrified Wood">
            <a:hlinkClick r:id="rId21" action="ppaction://hlinksldjump"/>
            <a:extLst>
              <a:ext uri="{FF2B5EF4-FFF2-40B4-BE49-F238E27FC236}">
                <a16:creationId xmlns:a16="http://schemas.microsoft.com/office/drawing/2014/main" id="{A2AB9B2E-8B24-48E9-A9B9-A7CEEF630D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2667000"/>
            <a:ext cx="1295400" cy="1130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67" name="Text Box 61">
            <a:extLst>
              <a:ext uri="{FF2B5EF4-FFF2-40B4-BE49-F238E27FC236}">
                <a16:creationId xmlns:a16="http://schemas.microsoft.com/office/drawing/2014/main" id="{523CEC77-0375-4F19-BE61-C9E47E7D07F0}"/>
              </a:ext>
            </a:extLst>
          </p:cNvPr>
          <p:cNvSpPr txBox="1">
            <a:spLocks noChangeArrowheads="1"/>
          </p:cNvSpPr>
          <p:nvPr/>
        </p:nvSpPr>
        <p:spPr bwMode="auto">
          <a:xfrm>
            <a:off x="2971800" y="35052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10T</a:t>
            </a:r>
          </a:p>
        </p:txBody>
      </p:sp>
      <p:sp>
        <p:nvSpPr>
          <p:cNvPr id="17468" name="Text Box 63">
            <a:extLst>
              <a:ext uri="{FF2B5EF4-FFF2-40B4-BE49-F238E27FC236}">
                <a16:creationId xmlns:a16="http://schemas.microsoft.com/office/drawing/2014/main" id="{AC0AAC25-A7B0-487F-BA5F-07EA13D8499B}"/>
              </a:ext>
            </a:extLst>
          </p:cNvPr>
          <p:cNvSpPr txBox="1">
            <a:spLocks noChangeArrowheads="1"/>
          </p:cNvSpPr>
          <p:nvPr/>
        </p:nvSpPr>
        <p:spPr bwMode="auto">
          <a:xfrm>
            <a:off x="4648200" y="29718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solidFill>
                  <a:schemeClr val="bg1"/>
                </a:solidFill>
                <a:latin typeface="Arial" panose="020B0604020202020204" pitchFamily="34" charset="0"/>
              </a:rPr>
              <a:t>11F</a:t>
            </a:r>
          </a:p>
        </p:txBody>
      </p:sp>
      <p:pic>
        <p:nvPicPr>
          <p:cNvPr id="17469" name="Picture 64" descr="Spinosaurus Dinosaur Tooth">
            <a:hlinkClick r:id="rId23" action="ppaction://hlinksldjump"/>
            <a:extLst>
              <a:ext uri="{FF2B5EF4-FFF2-40B4-BE49-F238E27FC236}">
                <a16:creationId xmlns:a16="http://schemas.microsoft.com/office/drawing/2014/main" id="{22F292C9-ABA8-4C0D-91BE-EE33A8BBE95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03875" y="2819400"/>
            <a:ext cx="1406525" cy="9080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70" name="Text Box 65">
            <a:extLst>
              <a:ext uri="{FF2B5EF4-FFF2-40B4-BE49-F238E27FC236}">
                <a16:creationId xmlns:a16="http://schemas.microsoft.com/office/drawing/2014/main" id="{B17ABABA-313C-42DC-AD69-4BD34125A1E5}"/>
              </a:ext>
            </a:extLst>
          </p:cNvPr>
          <p:cNvSpPr txBox="1">
            <a:spLocks noChangeArrowheads="1"/>
          </p:cNvSpPr>
          <p:nvPr/>
        </p:nvSpPr>
        <p:spPr bwMode="auto">
          <a:xfrm>
            <a:off x="6400800" y="28194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solidFill>
                  <a:schemeClr val="bg1"/>
                </a:solidFill>
                <a:latin typeface="Arial" panose="020B0604020202020204" pitchFamily="34" charset="0"/>
              </a:rPr>
              <a:t>12T</a:t>
            </a:r>
          </a:p>
        </p:txBody>
      </p:sp>
      <p:sp>
        <p:nvSpPr>
          <p:cNvPr id="17471" name="Text Box 67">
            <a:extLst>
              <a:ext uri="{FF2B5EF4-FFF2-40B4-BE49-F238E27FC236}">
                <a16:creationId xmlns:a16="http://schemas.microsoft.com/office/drawing/2014/main" id="{40CE651F-DC77-4035-846E-3AEF57E353AD}"/>
              </a:ext>
            </a:extLst>
          </p:cNvPr>
          <p:cNvSpPr txBox="1">
            <a:spLocks noChangeArrowheads="1"/>
          </p:cNvSpPr>
          <p:nvPr/>
        </p:nvSpPr>
        <p:spPr bwMode="auto">
          <a:xfrm>
            <a:off x="7026275" y="3541713"/>
            <a:ext cx="57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solidFill>
                  <a:schemeClr val="bg1"/>
                </a:solidFill>
                <a:latin typeface="Arial" panose="020B0604020202020204" pitchFamily="34" charset="0"/>
              </a:rPr>
              <a:t>13F</a:t>
            </a:r>
          </a:p>
        </p:txBody>
      </p:sp>
      <p:pic>
        <p:nvPicPr>
          <p:cNvPr id="17472" name="Picture 68" descr="Trilobite">
            <a:hlinkClick r:id="rId25" action="ppaction://hlinksldjump"/>
            <a:extLst>
              <a:ext uri="{FF2B5EF4-FFF2-40B4-BE49-F238E27FC236}">
                <a16:creationId xmlns:a16="http://schemas.microsoft.com/office/drawing/2014/main" id="{072CBC44-8A3D-4C96-82F8-EFC6608933E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85800" y="4038600"/>
            <a:ext cx="1219200" cy="920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73" name="Text Box 69">
            <a:extLst>
              <a:ext uri="{FF2B5EF4-FFF2-40B4-BE49-F238E27FC236}">
                <a16:creationId xmlns:a16="http://schemas.microsoft.com/office/drawing/2014/main" id="{6EAA6E94-F541-4E0B-A6A3-AB36BFE8DEC4}"/>
              </a:ext>
            </a:extLst>
          </p:cNvPr>
          <p:cNvSpPr txBox="1">
            <a:spLocks noChangeArrowheads="1"/>
          </p:cNvSpPr>
          <p:nvPr/>
        </p:nvSpPr>
        <p:spPr bwMode="auto">
          <a:xfrm>
            <a:off x="609600" y="4038600"/>
            <a:ext cx="701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1800" b="1">
                <a:latin typeface="Arial" panose="020B0604020202020204" pitchFamily="34" charset="0"/>
              </a:rPr>
              <a:t>14T</a:t>
            </a:r>
          </a:p>
        </p:txBody>
      </p:sp>
      <p:sp>
        <p:nvSpPr>
          <p:cNvPr id="17474" name="Text Box 71">
            <a:extLst>
              <a:ext uri="{FF2B5EF4-FFF2-40B4-BE49-F238E27FC236}">
                <a16:creationId xmlns:a16="http://schemas.microsoft.com/office/drawing/2014/main" id="{FE9B7F85-F7F3-4CCC-BA5C-8E644F03B123}"/>
              </a:ext>
            </a:extLst>
          </p:cNvPr>
          <p:cNvSpPr txBox="1">
            <a:spLocks noChangeArrowheads="1"/>
          </p:cNvSpPr>
          <p:nvPr/>
        </p:nvSpPr>
        <p:spPr bwMode="auto">
          <a:xfrm>
            <a:off x="3124200" y="4343400"/>
            <a:ext cx="56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15a</a:t>
            </a:r>
          </a:p>
          <a:p>
            <a:pPr algn="ctr" eaLnBrk="1" hangingPunct="1"/>
            <a:r>
              <a:rPr lang="en-US" altLang="en-US" sz="1800" b="1">
                <a:latin typeface="Arial" panose="020B0604020202020204" pitchFamily="34" charset="0"/>
              </a:rPr>
              <a:t>T</a:t>
            </a:r>
          </a:p>
        </p:txBody>
      </p:sp>
      <p:pic>
        <p:nvPicPr>
          <p:cNvPr id="17475" name="Picture 72" descr="Fossil Bison Tooth">
            <a:hlinkClick r:id="rId27" action="ppaction://hlinksldjump"/>
            <a:extLst>
              <a:ext uri="{FF2B5EF4-FFF2-40B4-BE49-F238E27FC236}">
                <a16:creationId xmlns:a16="http://schemas.microsoft.com/office/drawing/2014/main" id="{334E266F-2E3B-492F-8D18-BA5DA15BDDC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4038600"/>
            <a:ext cx="1447800" cy="1073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76" name="Text Box 73">
            <a:extLst>
              <a:ext uri="{FF2B5EF4-FFF2-40B4-BE49-F238E27FC236}">
                <a16:creationId xmlns:a16="http://schemas.microsoft.com/office/drawing/2014/main" id="{ABAEFC65-EE5F-4763-B851-711C589570F3}"/>
              </a:ext>
            </a:extLst>
          </p:cNvPr>
          <p:cNvSpPr txBox="1">
            <a:spLocks noChangeArrowheads="1"/>
          </p:cNvSpPr>
          <p:nvPr/>
        </p:nvSpPr>
        <p:spPr bwMode="auto">
          <a:xfrm>
            <a:off x="4495800" y="47244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solidFill>
                  <a:schemeClr val="bg1"/>
                </a:solidFill>
                <a:latin typeface="Arial" panose="020B0604020202020204" pitchFamily="34" charset="0"/>
              </a:rPr>
              <a:t>15b,cT</a:t>
            </a:r>
          </a:p>
        </p:txBody>
      </p:sp>
      <p:pic>
        <p:nvPicPr>
          <p:cNvPr id="17477" name="Picture 74" descr="Fossilized Porpoise Vertebra">
            <a:hlinkClick r:id="rId29" action="ppaction://hlinksldjump"/>
            <a:extLst>
              <a:ext uri="{FF2B5EF4-FFF2-40B4-BE49-F238E27FC236}">
                <a16:creationId xmlns:a16="http://schemas.microsoft.com/office/drawing/2014/main" id="{C3AB0465-E383-455A-BDA1-DAEE4CCBD38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86400" y="4038600"/>
            <a:ext cx="762000" cy="6445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78" name="Text Box 75">
            <a:extLst>
              <a:ext uri="{FF2B5EF4-FFF2-40B4-BE49-F238E27FC236}">
                <a16:creationId xmlns:a16="http://schemas.microsoft.com/office/drawing/2014/main" id="{497092DA-6A15-4B9A-BECF-F6E2EFB9763E}"/>
              </a:ext>
            </a:extLst>
          </p:cNvPr>
          <p:cNvSpPr txBox="1">
            <a:spLocks noChangeArrowheads="1"/>
          </p:cNvSpPr>
          <p:nvPr/>
        </p:nvSpPr>
        <p:spPr bwMode="auto">
          <a:xfrm>
            <a:off x="5410200" y="4800600"/>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16aT    16bT</a:t>
            </a:r>
          </a:p>
        </p:txBody>
      </p:sp>
      <p:pic>
        <p:nvPicPr>
          <p:cNvPr id="17479" name="Picture 76" descr="Coal">
            <a:hlinkClick r:id="rId31" action="ppaction://hlinksldjump"/>
            <a:extLst>
              <a:ext uri="{FF2B5EF4-FFF2-40B4-BE49-F238E27FC236}">
                <a16:creationId xmlns:a16="http://schemas.microsoft.com/office/drawing/2014/main" id="{BEE050CD-9A64-47E8-8A2F-DEF54D0B259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39000" y="4114800"/>
            <a:ext cx="1371600" cy="9794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80" name="Text Box 77">
            <a:extLst>
              <a:ext uri="{FF2B5EF4-FFF2-40B4-BE49-F238E27FC236}">
                <a16:creationId xmlns:a16="http://schemas.microsoft.com/office/drawing/2014/main" id="{162C27B4-FD88-4489-A888-D01FB2ECAC8B}"/>
              </a:ext>
            </a:extLst>
          </p:cNvPr>
          <p:cNvSpPr txBox="1">
            <a:spLocks noChangeArrowheads="1"/>
          </p:cNvSpPr>
          <p:nvPr/>
        </p:nvSpPr>
        <p:spPr bwMode="auto">
          <a:xfrm>
            <a:off x="7772400" y="41148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17T/F</a:t>
            </a:r>
          </a:p>
        </p:txBody>
      </p:sp>
      <p:pic>
        <p:nvPicPr>
          <p:cNvPr id="17481" name="Picture 78" descr="Fossil Fish Imprint">
            <a:hlinkClick r:id="rId33" action="ppaction://hlinksldjump"/>
            <a:extLst>
              <a:ext uri="{FF2B5EF4-FFF2-40B4-BE49-F238E27FC236}">
                <a16:creationId xmlns:a16="http://schemas.microsoft.com/office/drawing/2014/main" id="{D2B72756-C622-430B-944D-11151832E9A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9600" y="5334000"/>
            <a:ext cx="1439863" cy="685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82" name="Text Box 79">
            <a:extLst>
              <a:ext uri="{FF2B5EF4-FFF2-40B4-BE49-F238E27FC236}">
                <a16:creationId xmlns:a16="http://schemas.microsoft.com/office/drawing/2014/main" id="{4AA63668-18E8-4845-86BE-73BC83E4E789}"/>
              </a:ext>
            </a:extLst>
          </p:cNvPr>
          <p:cNvSpPr txBox="1">
            <a:spLocks noChangeArrowheads="1"/>
          </p:cNvSpPr>
          <p:nvPr/>
        </p:nvSpPr>
        <p:spPr bwMode="auto">
          <a:xfrm>
            <a:off x="914400" y="60960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18T</a:t>
            </a:r>
          </a:p>
        </p:txBody>
      </p:sp>
      <p:pic>
        <p:nvPicPr>
          <p:cNvPr id="17483" name="Picture 82" descr="Wooly Mammoth Hair">
            <a:hlinkClick r:id="rId35" action="ppaction://hlinksldjump"/>
            <a:extLst>
              <a:ext uri="{FF2B5EF4-FFF2-40B4-BE49-F238E27FC236}">
                <a16:creationId xmlns:a16="http://schemas.microsoft.com/office/drawing/2014/main" id="{9D83E496-0BCC-4E5B-B6D5-0402DC4CE60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886200" y="5334000"/>
            <a:ext cx="1447800" cy="8969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84" name="Text Box 83">
            <a:extLst>
              <a:ext uri="{FF2B5EF4-FFF2-40B4-BE49-F238E27FC236}">
                <a16:creationId xmlns:a16="http://schemas.microsoft.com/office/drawing/2014/main" id="{EDFAB050-1F9A-47E4-8B69-55422801B2DE}"/>
              </a:ext>
            </a:extLst>
          </p:cNvPr>
          <p:cNvSpPr txBox="1">
            <a:spLocks noChangeArrowheads="1"/>
          </p:cNvSpPr>
          <p:nvPr/>
        </p:nvSpPr>
        <p:spPr bwMode="auto">
          <a:xfrm>
            <a:off x="4572000" y="54102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20T</a:t>
            </a:r>
          </a:p>
        </p:txBody>
      </p:sp>
      <p:pic>
        <p:nvPicPr>
          <p:cNvPr id="17485" name="Picture 86" descr="Fossilized Shark Vertebra">
            <a:hlinkClick r:id="rId37" action="ppaction://hlinksldjump"/>
            <a:extLst>
              <a:ext uri="{FF2B5EF4-FFF2-40B4-BE49-F238E27FC236}">
                <a16:creationId xmlns:a16="http://schemas.microsoft.com/office/drawing/2014/main" id="{96E9D6B0-D694-4AE4-9EA5-C38E1F9D59A7}"/>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24600" y="4038600"/>
            <a:ext cx="682625" cy="685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86" name="Picture 88" descr="MoquiBall16">
            <a:hlinkClick r:id="rId39" action="ppaction://hlinksldjump"/>
            <a:extLst>
              <a:ext uri="{FF2B5EF4-FFF2-40B4-BE49-F238E27FC236}">
                <a16:creationId xmlns:a16="http://schemas.microsoft.com/office/drawing/2014/main" id="{F416427E-A9C4-42B3-913E-BA9C0596DD04}"/>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810000" y="2743200"/>
            <a:ext cx="1447800" cy="106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87" name="Text Box 89">
            <a:extLst>
              <a:ext uri="{FF2B5EF4-FFF2-40B4-BE49-F238E27FC236}">
                <a16:creationId xmlns:a16="http://schemas.microsoft.com/office/drawing/2014/main" id="{62E65EEC-E387-4BDF-986B-A0F9CCFDAE6C}"/>
              </a:ext>
            </a:extLst>
          </p:cNvPr>
          <p:cNvSpPr txBox="1">
            <a:spLocks noChangeArrowheads="1"/>
          </p:cNvSpPr>
          <p:nvPr/>
        </p:nvSpPr>
        <p:spPr bwMode="auto">
          <a:xfrm>
            <a:off x="4648200" y="3048000"/>
            <a:ext cx="658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a:solidFill>
                  <a:schemeClr val="bg1"/>
                </a:solidFill>
                <a:latin typeface="Arial" panose="020B0604020202020204" pitchFamily="34" charset="0"/>
              </a:rPr>
              <a:t>11F</a:t>
            </a:r>
          </a:p>
        </p:txBody>
      </p:sp>
      <p:pic>
        <p:nvPicPr>
          <p:cNvPr id="17488" name="Picture 90" descr="Megalodon_Tooth_6">
            <a:hlinkClick r:id="rId41" action="ppaction://hlinksldjump"/>
            <a:extLst>
              <a:ext uri="{FF2B5EF4-FFF2-40B4-BE49-F238E27FC236}">
                <a16:creationId xmlns:a16="http://schemas.microsoft.com/office/drawing/2014/main" id="{22A9A7A9-4594-46FB-B0B7-CFC1109EA0D6}"/>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362200" y="3962400"/>
            <a:ext cx="84455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89" name="Picture 93">
            <a:hlinkClick r:id="rId43" action="ppaction://hlinksldjump"/>
            <a:extLst>
              <a:ext uri="{FF2B5EF4-FFF2-40B4-BE49-F238E27FC236}">
                <a16:creationId xmlns:a16="http://schemas.microsoft.com/office/drawing/2014/main" id="{4139B161-37F8-4B83-9632-47CE7E831A82}"/>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391400" y="2743200"/>
            <a:ext cx="9429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02" name="Text Box 94">
            <a:extLst>
              <a:ext uri="{FF2B5EF4-FFF2-40B4-BE49-F238E27FC236}">
                <a16:creationId xmlns:a16="http://schemas.microsoft.com/office/drawing/2014/main" id="{977A0338-18A7-4031-A1EA-4DB74A538050}"/>
              </a:ext>
            </a:extLst>
          </p:cNvPr>
          <p:cNvSpPr txBox="1">
            <a:spLocks noChangeArrowheads="1"/>
          </p:cNvSpPr>
          <p:nvPr/>
        </p:nvSpPr>
        <p:spPr bwMode="auto">
          <a:xfrm>
            <a:off x="7604125" y="3467100"/>
            <a:ext cx="552450" cy="366713"/>
          </a:xfrm>
          <a:prstGeom prst="rect">
            <a:avLst/>
          </a:prstGeom>
          <a:noFill/>
          <a:ln w="9525">
            <a:noFill/>
            <a:miter lim="800000"/>
            <a:headEnd/>
            <a:tailEnd/>
          </a:ln>
          <a:effectLst/>
        </p:spPr>
        <p:txBody>
          <a:bodyPr wrap="none">
            <a:spAutoFit/>
          </a:bodyPr>
          <a:lstStyle/>
          <a:p>
            <a:pPr>
              <a:defRPr/>
            </a:pPr>
            <a:r>
              <a:rPr lang="en-US" sz="1800" b="1" dirty="0">
                <a:solidFill>
                  <a:schemeClr val="accent4">
                    <a:lumMod val="95000"/>
                    <a:lumOff val="5000"/>
                  </a:schemeClr>
                </a:solidFill>
                <a:cs typeface="+mn-cs"/>
              </a:rPr>
              <a:t>13F</a:t>
            </a:r>
          </a:p>
        </p:txBody>
      </p:sp>
      <p:pic>
        <p:nvPicPr>
          <p:cNvPr id="17491" name="Picture 95">
            <a:hlinkClick r:id="rId45" action="ppaction://hlinksldjump"/>
            <a:extLst>
              <a:ext uri="{FF2B5EF4-FFF2-40B4-BE49-F238E27FC236}">
                <a16:creationId xmlns:a16="http://schemas.microsoft.com/office/drawing/2014/main" id="{3EF0B3D9-53DB-4170-BF8E-A522C434BE14}"/>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791200" y="228600"/>
            <a:ext cx="11430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92" name="Picture 97">
            <a:hlinkClick r:id="rId47" action="ppaction://hlinksldjump"/>
            <a:extLst>
              <a:ext uri="{FF2B5EF4-FFF2-40B4-BE49-F238E27FC236}">
                <a16:creationId xmlns:a16="http://schemas.microsoft.com/office/drawing/2014/main" id="{70F324A3-C7A0-45ED-917F-B2B14F635D8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886200" y="1524000"/>
            <a:ext cx="990600" cy="509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93" name="Text Box 98">
            <a:extLst>
              <a:ext uri="{FF2B5EF4-FFF2-40B4-BE49-F238E27FC236}">
                <a16:creationId xmlns:a16="http://schemas.microsoft.com/office/drawing/2014/main" id="{6992C99E-F73F-4C19-A0CC-695DD76CF6CB}"/>
              </a:ext>
            </a:extLst>
          </p:cNvPr>
          <p:cNvSpPr txBox="1">
            <a:spLocks noChangeArrowheads="1"/>
          </p:cNvSpPr>
          <p:nvPr/>
        </p:nvSpPr>
        <p:spPr bwMode="auto">
          <a:xfrm>
            <a:off x="4876800" y="16002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a:latin typeface="Arial" panose="020B0604020202020204" pitchFamily="34" charset="0"/>
              </a:rPr>
              <a:t>8aT</a:t>
            </a:r>
          </a:p>
        </p:txBody>
      </p:sp>
      <p:graphicFrame>
        <p:nvGraphicFramePr>
          <p:cNvPr id="17494" name="Object 99">
            <a:hlinkClick r:id="rId49" action="ppaction://hlinksldjump"/>
            <a:extLst>
              <a:ext uri="{FF2B5EF4-FFF2-40B4-BE49-F238E27FC236}">
                <a16:creationId xmlns:a16="http://schemas.microsoft.com/office/drawing/2014/main" id="{77A9E270-051F-49F8-9AF5-F8B898C4B4CF}"/>
              </a:ext>
            </a:extLst>
          </p:cNvPr>
          <p:cNvGraphicFramePr>
            <a:graphicFrameLocks noChangeAspect="1"/>
          </p:cNvGraphicFramePr>
          <p:nvPr/>
        </p:nvGraphicFramePr>
        <p:xfrm>
          <a:off x="5638800" y="5289550"/>
          <a:ext cx="1371600" cy="973138"/>
        </p:xfrm>
        <a:graphic>
          <a:graphicData uri="http://schemas.openxmlformats.org/presentationml/2006/ole">
            <mc:AlternateContent xmlns:mc="http://schemas.openxmlformats.org/markup-compatibility/2006">
              <mc:Choice xmlns:v="urn:schemas-microsoft-com:vml" Requires="v">
                <p:oleObj spid="_x0000_s17504" name="Bitmap Image" r:id="rId50" imgW="3238952" imgH="2295238" progId="PBrush">
                  <p:embed/>
                </p:oleObj>
              </mc:Choice>
              <mc:Fallback>
                <p:oleObj name="Bitmap Image" r:id="rId50" imgW="3238952" imgH="2295238" progId="PBrush">
                  <p:embed/>
                  <p:pic>
                    <p:nvPicPr>
                      <p:cNvPr id="0" name="Object 99"/>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638800" y="5289550"/>
                        <a:ext cx="1371600"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95" name="Text Box 100">
            <a:extLst>
              <a:ext uri="{FF2B5EF4-FFF2-40B4-BE49-F238E27FC236}">
                <a16:creationId xmlns:a16="http://schemas.microsoft.com/office/drawing/2014/main" id="{5AE26988-6A93-453B-94E6-EF46CF76C382}"/>
              </a:ext>
            </a:extLst>
          </p:cNvPr>
          <p:cNvSpPr txBox="1">
            <a:spLocks noChangeArrowheads="1"/>
          </p:cNvSpPr>
          <p:nvPr/>
        </p:nvSpPr>
        <p:spPr bwMode="auto">
          <a:xfrm>
            <a:off x="6248400" y="5791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a:solidFill>
                  <a:schemeClr val="bg1"/>
                </a:solidFill>
                <a:latin typeface="Arial" panose="020B0604020202020204" pitchFamily="34" charset="0"/>
              </a:rPr>
              <a:t>21T/F</a:t>
            </a:r>
          </a:p>
        </p:txBody>
      </p:sp>
      <p:sp>
        <p:nvSpPr>
          <p:cNvPr id="1112" name="AutoShape 124">
            <a:hlinkClick r:id="rId52" action="ppaction://hlinksldjump" highlightClick="1"/>
            <a:extLst>
              <a:ext uri="{FF2B5EF4-FFF2-40B4-BE49-F238E27FC236}">
                <a16:creationId xmlns:a16="http://schemas.microsoft.com/office/drawing/2014/main" id="{AF4D7F9C-E247-403E-8438-00F11DC72053}"/>
              </a:ext>
            </a:extLst>
          </p:cNvPr>
          <p:cNvSpPr>
            <a:spLocks noChangeArrowheads="1"/>
          </p:cNvSpPr>
          <p:nvPr/>
        </p:nvSpPr>
        <p:spPr bwMode="auto">
          <a:xfrm>
            <a:off x="8686800" y="6400800"/>
            <a:ext cx="457200" cy="457200"/>
          </a:xfrm>
          <a:prstGeom prst="actionButtonHome">
            <a:avLst/>
          </a:prstGeom>
          <a:solidFill>
            <a:schemeClr val="bg1">
              <a:lumMod val="75000"/>
            </a:schemeClr>
          </a:solidFill>
          <a:ln w="9525">
            <a:solidFill>
              <a:schemeClr val="tx1"/>
            </a:solidFill>
            <a:miter lim="800000"/>
            <a:headEnd/>
            <a:tailEnd/>
          </a:ln>
        </p:spPr>
        <p:txBody>
          <a:bodyPr wrap="none" anchor="ctr"/>
          <a:lstStyle/>
          <a:p>
            <a:pPr>
              <a:defRPr/>
            </a:pPr>
            <a:endParaRPr lang="en-US">
              <a:cs typeface="+mn-cs"/>
            </a:endParaRPr>
          </a:p>
        </p:txBody>
      </p:sp>
      <p:pic>
        <p:nvPicPr>
          <p:cNvPr id="17497" name="Picture 125">
            <a:hlinkClick r:id="rId53" action="ppaction://hlinksldjump"/>
            <a:extLst>
              <a:ext uri="{FF2B5EF4-FFF2-40B4-BE49-F238E27FC236}">
                <a16:creationId xmlns:a16="http://schemas.microsoft.com/office/drawing/2014/main" id="{EFE01304-E12C-4550-9B27-B070BF0EBA78}"/>
              </a:ext>
            </a:extLst>
          </p:cNvPr>
          <p:cNvPicPr>
            <a:picLocks noGrp="1" noChangeAspect="1" noChangeArrowheads="1"/>
          </p:cNvPicPr>
          <p:nvPr>
            <p:ph/>
          </p:nvPr>
        </p:nvPicPr>
        <p:blipFill>
          <a:blip r:embed="rId54">
            <a:extLst>
              <a:ext uri="{28A0092B-C50C-407E-A947-70E740481C1C}">
                <a14:useLocalDpi xmlns:a14="http://schemas.microsoft.com/office/drawing/2010/main" val="0"/>
              </a:ext>
            </a:extLst>
          </a:blip>
          <a:srcRect/>
          <a:stretch>
            <a:fillRect/>
          </a:stretch>
        </p:blipFill>
        <p:spPr>
          <a:xfrm>
            <a:off x="7315200" y="5334000"/>
            <a:ext cx="1260475" cy="730250"/>
          </a:xfrm>
          <a:ln w="38100">
            <a:solidFill>
              <a:schemeClr val="tx1"/>
            </a:solidFill>
            <a:miter lim="800000"/>
            <a:headEnd/>
            <a:tailEnd/>
          </a:ln>
        </p:spPr>
      </p:pic>
      <p:sp>
        <p:nvSpPr>
          <p:cNvPr id="17498" name="Text Box 128">
            <a:extLst>
              <a:ext uri="{FF2B5EF4-FFF2-40B4-BE49-F238E27FC236}">
                <a16:creationId xmlns:a16="http://schemas.microsoft.com/office/drawing/2014/main" id="{00286FAC-EEF6-4AA6-A366-B3896360D0B2}"/>
              </a:ext>
            </a:extLst>
          </p:cNvPr>
          <p:cNvSpPr txBox="1">
            <a:spLocks noChangeArrowheads="1"/>
          </p:cNvSpPr>
          <p:nvPr/>
        </p:nvSpPr>
        <p:spPr bwMode="auto">
          <a:xfrm>
            <a:off x="8001000" y="52578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a:solidFill>
                  <a:schemeClr val="bg1"/>
                </a:solidFill>
                <a:latin typeface="Arial" panose="020B0604020202020204" pitchFamily="34" charset="0"/>
              </a:rPr>
              <a:t>22T</a:t>
            </a:r>
          </a:p>
        </p:txBody>
      </p:sp>
      <p:pic>
        <p:nvPicPr>
          <p:cNvPr id="17499" name="Picture 130">
            <a:hlinkClick r:id="rId55" action="ppaction://hlinksldjump"/>
            <a:extLst>
              <a:ext uri="{FF2B5EF4-FFF2-40B4-BE49-F238E27FC236}">
                <a16:creationId xmlns:a16="http://schemas.microsoft.com/office/drawing/2014/main" id="{8642CDCD-09A0-4F05-8E7E-34CC2EA87F1F}"/>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315200" y="1447800"/>
            <a:ext cx="10509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00" name="Picture 131">
            <a:hlinkClick r:id="rId57" action="ppaction://hlinksldjump"/>
            <a:extLst>
              <a:ext uri="{FF2B5EF4-FFF2-40B4-BE49-F238E27FC236}">
                <a16:creationId xmlns:a16="http://schemas.microsoft.com/office/drawing/2014/main" id="{153401D7-ADD6-43CA-A8CE-9EE3E0CBE96B}"/>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62200" y="5257800"/>
            <a:ext cx="1319213"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01" name="Rectangle 96">
            <a:extLst>
              <a:ext uri="{FF2B5EF4-FFF2-40B4-BE49-F238E27FC236}">
                <a16:creationId xmlns:a16="http://schemas.microsoft.com/office/drawing/2014/main" id="{B651A80D-C982-4801-AEFA-58B7CC1BF25C}"/>
              </a:ext>
            </a:extLst>
          </p:cNvPr>
          <p:cNvSpPr>
            <a:spLocks noChangeArrowheads="1"/>
          </p:cNvSpPr>
          <p:nvPr/>
        </p:nvSpPr>
        <p:spPr bwMode="auto">
          <a:xfrm>
            <a:off x="2438400" y="5791200"/>
            <a:ext cx="71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chemeClr val="bg1"/>
                </a:solidFill>
                <a:latin typeface="Arial" panose="020B0604020202020204" pitchFamily="34" charset="0"/>
              </a:rPr>
              <a:t>19T</a:t>
            </a:r>
          </a:p>
        </p:txBody>
      </p:sp>
      <p:sp>
        <p:nvSpPr>
          <p:cNvPr id="56" name="Action Button: Return 55">
            <a:hlinkClick r:id="" action="ppaction://hlinkshowjump?jump=lastslideviewed" highlightClick="1"/>
            <a:extLst>
              <a:ext uri="{FF2B5EF4-FFF2-40B4-BE49-F238E27FC236}">
                <a16:creationId xmlns:a16="http://schemas.microsoft.com/office/drawing/2014/main" id="{03E74F76-FEC0-45EA-8B27-4126FB696BC7}"/>
              </a:ext>
            </a:extLst>
          </p:cNvPr>
          <p:cNvSpPr/>
          <p:nvPr/>
        </p:nvSpPr>
        <p:spPr>
          <a:xfrm>
            <a:off x="8686800" y="5791200"/>
            <a:ext cx="457200" cy="457200"/>
          </a:xfrm>
          <a:prstGeom prst="actionButtonReturn">
            <a:avLst/>
          </a:prstGeom>
          <a:solidFill>
            <a:srgbClr val="FF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7">
            <a:extLst>
              <a:ext uri="{FF2B5EF4-FFF2-40B4-BE49-F238E27FC236}">
                <a16:creationId xmlns:a16="http://schemas.microsoft.com/office/drawing/2014/main" id="{50C83CA0-AD7A-4145-8189-2DB5DF23DD8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4F5F8F8-FDD2-4899-9E9F-E9B17B7B3A98}" type="slidenum">
              <a:rPr lang="en-US" altLang="en-US" sz="1400"/>
              <a:pPr eaLnBrk="1" hangingPunct="1"/>
              <a:t>17</a:t>
            </a:fld>
            <a:endParaRPr lang="en-US" altLang="en-US" sz="1400"/>
          </a:p>
        </p:txBody>
      </p:sp>
      <p:sp>
        <p:nvSpPr>
          <p:cNvPr id="18435" name="Rectangle 2">
            <a:extLst>
              <a:ext uri="{FF2B5EF4-FFF2-40B4-BE49-F238E27FC236}">
                <a16:creationId xmlns:a16="http://schemas.microsoft.com/office/drawing/2014/main" id="{ED2E3101-3716-49B8-BB15-E43E9A948437}"/>
              </a:ext>
            </a:extLst>
          </p:cNvPr>
          <p:cNvSpPr>
            <a:spLocks noGrp="1" noChangeArrowheads="1"/>
          </p:cNvSpPr>
          <p:nvPr>
            <p:ph type="body" sz="half" idx="1"/>
          </p:nvPr>
        </p:nvSpPr>
        <p:spPr>
          <a:xfrm>
            <a:off x="228600" y="304800"/>
            <a:ext cx="8686800" cy="5943600"/>
          </a:xfrm>
          <a:solidFill>
            <a:schemeClr val="bg1"/>
          </a:solidFill>
          <a:ln w="38100">
            <a:solidFill>
              <a:schemeClr val="tx1"/>
            </a:solidFill>
            <a:miter lim="800000"/>
            <a:headEnd/>
            <a:tailEnd/>
          </a:ln>
        </p:spPr>
        <p:txBody>
          <a:bodyPr/>
          <a:lstStyle/>
          <a:p>
            <a:pPr eaLnBrk="1" hangingPunct="1">
              <a:lnSpc>
                <a:spcPct val="90000"/>
              </a:lnSpc>
              <a:buFontTx/>
              <a:buNone/>
            </a:pPr>
            <a:r>
              <a:rPr lang="en-US" altLang="en-US" sz="2800" b="1"/>
              <a:t>     </a:t>
            </a:r>
            <a:r>
              <a:rPr lang="en-US" altLang="en-US" sz="2400" b="1">
                <a:latin typeface="Arial" panose="020B0604020202020204" pitchFamily="34" charset="0"/>
                <a:cs typeface="Arial" panose="020B0604020202020204" pitchFamily="34" charset="0"/>
              </a:rPr>
              <a:t>1.</a:t>
            </a:r>
            <a:r>
              <a:rPr lang="en-US" altLang="en-US" sz="2000">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True.</a:t>
            </a:r>
            <a:r>
              <a:rPr lang="en-US" altLang="en-US" sz="2000" b="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This is a piece of amber from South America that has a tiny insect(s) that lived 35 million years ago entombed in it. Like the fly in the picture below, your insect(s) became trapped in the sticky resin of a pine (</a:t>
            </a:r>
            <a:r>
              <a:rPr lang="en-US" altLang="en-US" sz="2400" b="1" i="1">
                <a:latin typeface="Arial" panose="020B0604020202020204" pitchFamily="34" charset="0"/>
                <a:cs typeface="Arial" panose="020B0604020202020204" pitchFamily="34" charset="0"/>
              </a:rPr>
              <a:t>Pinus sp.</a:t>
            </a:r>
            <a:r>
              <a:rPr lang="en-US" altLang="en-US" sz="2400" b="1">
                <a:latin typeface="Arial" panose="020B0604020202020204" pitchFamily="34" charset="0"/>
                <a:cs typeface="Arial" panose="020B0604020202020204" pitchFamily="34" charset="0"/>
              </a:rPr>
              <a:t>) tree as it landed on its bark. The resin or amber itself became hardened with the insect trapped inside. Scientists have obtained the genetic material (DNA) from insects preserved in amber.</a:t>
            </a:r>
            <a:endParaRPr lang="en-US" altLang="en-US" sz="2800" b="1">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Char char="q"/>
            </a:pPr>
            <a:endParaRPr lang="en-US" altLang="en-US" sz="2800" b="1"/>
          </a:p>
        </p:txBody>
      </p:sp>
      <p:pic>
        <p:nvPicPr>
          <p:cNvPr id="18436" name="Picture 3">
            <a:extLst>
              <a:ext uri="{FF2B5EF4-FFF2-40B4-BE49-F238E27FC236}">
                <a16:creationId xmlns:a16="http://schemas.microsoft.com/office/drawing/2014/main" id="{A5AA93F4-2567-4395-97C5-DAA39CB6157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400" y="3886200"/>
            <a:ext cx="3503613" cy="2185988"/>
          </a:xfrm>
          <a:ln w="38100">
            <a:solidFill>
              <a:srgbClr val="000000"/>
            </a:solidFill>
            <a:miter lim="800000"/>
            <a:headEnd/>
            <a:tailEnd/>
          </a:ln>
        </p:spPr>
      </p:pic>
      <p:pic>
        <p:nvPicPr>
          <p:cNvPr id="18437" name="Picture 4" descr="Insects in Amber">
            <a:extLst>
              <a:ext uri="{FF2B5EF4-FFF2-40B4-BE49-F238E27FC236}">
                <a16:creationId xmlns:a16="http://schemas.microsoft.com/office/drawing/2014/main" id="{4960C081-0FFE-448F-8FD5-53F32525252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267200" y="3886200"/>
            <a:ext cx="3505200" cy="2185988"/>
          </a:xfrm>
          <a:ln w="38100">
            <a:solidFill>
              <a:srgbClr val="000000"/>
            </a:solidFill>
            <a:miter lim="800000"/>
            <a:headEnd/>
            <a:tailEnd/>
          </a:ln>
        </p:spPr>
      </p:pic>
      <p:sp>
        <p:nvSpPr>
          <p:cNvPr id="18438" name="AutoShape 1038">
            <a:hlinkClick r:id="rId4" action="ppaction://hlinksldjump" highlightClick="1"/>
            <a:extLst>
              <a:ext uri="{FF2B5EF4-FFF2-40B4-BE49-F238E27FC236}">
                <a16:creationId xmlns:a16="http://schemas.microsoft.com/office/drawing/2014/main" id="{3CB522AB-80EE-4714-8E7E-8DE9F2F6EEBA}"/>
              </a:ext>
            </a:extLst>
          </p:cNvPr>
          <p:cNvSpPr>
            <a:spLocks noChangeArrowheads="1"/>
          </p:cNvSpPr>
          <p:nvPr/>
        </p:nvSpPr>
        <p:spPr bwMode="auto">
          <a:xfrm>
            <a:off x="8001000" y="53340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7">
            <a:extLst>
              <a:ext uri="{FF2B5EF4-FFF2-40B4-BE49-F238E27FC236}">
                <a16:creationId xmlns:a16="http://schemas.microsoft.com/office/drawing/2014/main" id="{D17CF641-8179-4D66-9D0D-6BCAB2BE0F4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77D0719-9353-46B4-ADE7-CF1C53B847AD}" type="slidenum">
              <a:rPr lang="en-US" altLang="en-US" sz="1400"/>
              <a:pPr eaLnBrk="1" hangingPunct="1"/>
              <a:t>18</a:t>
            </a:fld>
            <a:endParaRPr lang="en-US" altLang="en-US" sz="1400"/>
          </a:p>
        </p:txBody>
      </p:sp>
      <p:sp>
        <p:nvSpPr>
          <p:cNvPr id="19459" name="Rectangle 2">
            <a:extLst>
              <a:ext uri="{FF2B5EF4-FFF2-40B4-BE49-F238E27FC236}">
                <a16:creationId xmlns:a16="http://schemas.microsoft.com/office/drawing/2014/main" id="{A45C34AC-32E7-4A51-85FF-04BF624E2E4A}"/>
              </a:ext>
            </a:extLst>
          </p:cNvPr>
          <p:cNvSpPr>
            <a:spLocks noGrp="1" noChangeArrowheads="1"/>
          </p:cNvSpPr>
          <p:nvPr>
            <p:ph type="body" sz="half" idx="1"/>
          </p:nvPr>
        </p:nvSpPr>
        <p:spPr>
          <a:xfrm>
            <a:off x="228600" y="152400"/>
            <a:ext cx="8686800" cy="5943600"/>
          </a:xfrm>
          <a:solidFill>
            <a:schemeClr val="bg1"/>
          </a:solidFill>
          <a:ln w="38100">
            <a:solidFill>
              <a:schemeClr val="tx1"/>
            </a:solidFill>
            <a:miter lim="800000"/>
            <a:headEnd/>
            <a:tailEnd/>
          </a:ln>
        </p:spPr>
        <p:txBody>
          <a:bodyPr/>
          <a:lstStyle/>
          <a:p>
            <a:pPr eaLnBrk="1" hangingPunct="1"/>
            <a:endParaRPr lang="en-US" altLang="en-US" sz="2800"/>
          </a:p>
          <a:p>
            <a:pPr eaLnBrk="1" hangingPunct="1"/>
            <a:endParaRPr lang="en-US" altLang="en-US" sz="2800"/>
          </a:p>
          <a:p>
            <a:pPr eaLnBrk="1" hangingPunct="1">
              <a:buFontTx/>
              <a:buNone/>
            </a:pPr>
            <a:r>
              <a:rPr lang="en-US" altLang="en-US" sz="2800" b="1">
                <a:latin typeface="Arial" panose="020B0604020202020204" pitchFamily="34" charset="0"/>
                <a:cs typeface="Arial" panose="020B0604020202020204" pitchFamily="34" charset="0"/>
              </a:rPr>
              <a:t>2. False. This is the lower jaw of a muskrat (</a:t>
            </a:r>
            <a:r>
              <a:rPr lang="en-US" altLang="en-US" sz="2800" b="1" i="1">
                <a:latin typeface="Arial" panose="020B0604020202020204" pitchFamily="34" charset="0"/>
                <a:cs typeface="Arial" panose="020B0604020202020204" pitchFamily="34" charset="0"/>
              </a:rPr>
              <a:t>Ondatra zibethicus</a:t>
            </a:r>
            <a:r>
              <a:rPr lang="en-US" altLang="en-US" sz="2800" b="1">
                <a:latin typeface="Arial" panose="020B0604020202020204" pitchFamily="34" charset="0"/>
                <a:cs typeface="Arial" panose="020B0604020202020204" pitchFamily="34" charset="0"/>
              </a:rPr>
              <a:t>) that died just a few years ago in the northwestern US.</a:t>
            </a:r>
          </a:p>
          <a:p>
            <a:pPr eaLnBrk="1" hangingPunct="1">
              <a:buFontTx/>
              <a:buNone/>
            </a:pPr>
            <a:br>
              <a:rPr lang="en-US" altLang="en-US" sz="2800" b="1"/>
            </a:br>
            <a:endParaRPr lang="en-US" altLang="en-US" sz="2800" b="1"/>
          </a:p>
        </p:txBody>
      </p:sp>
      <p:pic>
        <p:nvPicPr>
          <p:cNvPr id="19460" name="Picture 3" descr="Muskrat">
            <a:extLst>
              <a:ext uri="{FF2B5EF4-FFF2-40B4-BE49-F238E27FC236}">
                <a16:creationId xmlns:a16="http://schemas.microsoft.com/office/drawing/2014/main" id="{13D908B5-D219-4625-8AC9-FD272CD21B7A}"/>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117600" y="3019425"/>
            <a:ext cx="2598738" cy="2384425"/>
          </a:xfrm>
          <a:ln w="38100">
            <a:solidFill>
              <a:srgbClr val="000000"/>
            </a:solidFill>
            <a:miter lim="800000"/>
            <a:headEnd/>
            <a:tailEnd/>
          </a:ln>
        </p:spPr>
      </p:pic>
      <p:pic>
        <p:nvPicPr>
          <p:cNvPr id="19461" name="Picture 4">
            <a:extLst>
              <a:ext uri="{FF2B5EF4-FFF2-40B4-BE49-F238E27FC236}">
                <a16:creationId xmlns:a16="http://schemas.microsoft.com/office/drawing/2014/main" id="{C2C8BF8E-4E6A-4C76-BFD8-10AF47BA3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200400"/>
            <a:ext cx="3581400" cy="1843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AutoShape 1038">
            <a:hlinkClick r:id="rId4" action="ppaction://hlinksldjump" highlightClick="1"/>
            <a:extLst>
              <a:ext uri="{FF2B5EF4-FFF2-40B4-BE49-F238E27FC236}">
                <a16:creationId xmlns:a16="http://schemas.microsoft.com/office/drawing/2014/main" id="{D018A64E-69DD-4DD6-867A-9811D100726C}"/>
              </a:ext>
            </a:extLst>
          </p:cNvPr>
          <p:cNvSpPr>
            <a:spLocks noChangeArrowheads="1"/>
          </p:cNvSpPr>
          <p:nvPr/>
        </p:nvSpPr>
        <p:spPr bwMode="auto">
          <a:xfrm>
            <a:off x="7924800" y="51816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7">
            <a:extLst>
              <a:ext uri="{FF2B5EF4-FFF2-40B4-BE49-F238E27FC236}">
                <a16:creationId xmlns:a16="http://schemas.microsoft.com/office/drawing/2014/main" id="{36B9BBDC-E8C6-468B-AD4D-CAB188FB11E7}"/>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16AF168-B6DA-47AD-8DFB-5BD62A4C1583}" type="slidenum">
              <a:rPr lang="en-US" altLang="en-US" sz="1400"/>
              <a:pPr eaLnBrk="1" hangingPunct="1"/>
              <a:t>19</a:t>
            </a:fld>
            <a:endParaRPr lang="en-US" altLang="en-US" sz="1400"/>
          </a:p>
        </p:txBody>
      </p:sp>
      <p:sp>
        <p:nvSpPr>
          <p:cNvPr id="20483" name="Rectangle 2">
            <a:extLst>
              <a:ext uri="{FF2B5EF4-FFF2-40B4-BE49-F238E27FC236}">
                <a16:creationId xmlns:a16="http://schemas.microsoft.com/office/drawing/2014/main" id="{F564C827-7C1F-470F-8352-5DCACA27B309}"/>
              </a:ext>
            </a:extLst>
          </p:cNvPr>
          <p:cNvSpPr>
            <a:spLocks noGrp="1" noChangeArrowheads="1"/>
          </p:cNvSpPr>
          <p:nvPr>
            <p:ph type="body" sz="half" idx="1"/>
          </p:nvPr>
        </p:nvSpPr>
        <p:spPr>
          <a:xfrm>
            <a:off x="228600" y="228600"/>
            <a:ext cx="8686800" cy="5410200"/>
          </a:xfrm>
          <a:solidFill>
            <a:schemeClr val="bg1"/>
          </a:solidFill>
          <a:ln w="38100">
            <a:solidFill>
              <a:schemeClr val="tx1"/>
            </a:solidFill>
            <a:miter lim="800000"/>
            <a:headEnd/>
            <a:tailEnd/>
          </a:ln>
        </p:spPr>
        <p:txBody>
          <a:bodyPr/>
          <a:lstStyle/>
          <a:p>
            <a:pPr eaLnBrk="1" hangingPunct="1">
              <a:buFontTx/>
              <a:buNone/>
            </a:pPr>
            <a:r>
              <a:rPr lang="en-US" altLang="en-US" sz="2800" b="1">
                <a:latin typeface="Arial" panose="020B0604020202020204" pitchFamily="34" charset="0"/>
                <a:cs typeface="Arial" panose="020B0604020202020204" pitchFamily="34" charset="0"/>
              </a:rPr>
              <a:t>3. True. These are impressions of tree fern leaves (</a:t>
            </a:r>
            <a:r>
              <a:rPr lang="en-US" altLang="en-US" sz="2800" i="1">
                <a:latin typeface="Arial" panose="020B0604020202020204" pitchFamily="34" charset="0"/>
                <a:cs typeface="Arial" panose="020B0604020202020204" pitchFamily="34" charset="0"/>
              </a:rPr>
              <a:t>Alethopteris pennsylvanicus</a:t>
            </a:r>
            <a:r>
              <a:rPr lang="en-US" altLang="en-US" sz="2800">
                <a:latin typeface="Arial" panose="020B0604020202020204" pitchFamily="34" charset="0"/>
                <a:cs typeface="Arial" panose="020B0604020202020204" pitchFamily="34" charset="0"/>
              </a:rPr>
              <a:t>) </a:t>
            </a:r>
            <a:r>
              <a:rPr lang="en-US" altLang="en-US" sz="2800" b="1">
                <a:latin typeface="Arial" panose="020B0604020202020204" pitchFamily="34" charset="0"/>
                <a:cs typeface="Arial" panose="020B0604020202020204" pitchFamily="34" charset="0"/>
              </a:rPr>
              <a:t>that fell from trees about 213 million years ago in east Tennessee. Ferns were our major trees back then, and these fern trees were 130 feet tall. (How many meters is this?)</a:t>
            </a:r>
          </a:p>
        </p:txBody>
      </p:sp>
      <p:pic>
        <p:nvPicPr>
          <p:cNvPr id="20484" name="Picture 3">
            <a:extLst>
              <a:ext uri="{FF2B5EF4-FFF2-40B4-BE49-F238E27FC236}">
                <a16:creationId xmlns:a16="http://schemas.microsoft.com/office/drawing/2014/main" id="{242F6E4C-E82D-4AC7-9217-3467D2A102E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590800" y="3124200"/>
            <a:ext cx="1249363" cy="2144713"/>
          </a:xfrm>
          <a:ln w="38100">
            <a:solidFill>
              <a:srgbClr val="000000"/>
            </a:solidFill>
            <a:miter lim="800000"/>
            <a:headEnd/>
            <a:tailEnd/>
          </a:ln>
        </p:spPr>
      </p:pic>
      <p:graphicFrame>
        <p:nvGraphicFramePr>
          <p:cNvPr id="20485" name="Object 4">
            <a:extLst>
              <a:ext uri="{FF2B5EF4-FFF2-40B4-BE49-F238E27FC236}">
                <a16:creationId xmlns:a16="http://schemas.microsoft.com/office/drawing/2014/main" id="{818231EF-AE0C-4AF2-9E6F-1898F279C77F}"/>
              </a:ext>
            </a:extLst>
          </p:cNvPr>
          <p:cNvGraphicFramePr>
            <a:graphicFrameLocks noGrp="1" noChangeAspect="1"/>
          </p:cNvGraphicFramePr>
          <p:nvPr>
            <p:ph sz="quarter" idx="3"/>
          </p:nvPr>
        </p:nvGraphicFramePr>
        <p:xfrm>
          <a:off x="4876800" y="2895600"/>
          <a:ext cx="2243138" cy="2667000"/>
        </p:xfrm>
        <a:graphic>
          <a:graphicData uri="http://schemas.openxmlformats.org/presentationml/2006/ole">
            <mc:AlternateContent xmlns:mc="http://schemas.openxmlformats.org/markup-compatibility/2006">
              <mc:Choice xmlns:v="urn:schemas-microsoft-com:vml" Requires="v">
                <p:oleObj spid="_x0000_s20487" name="Bitmap Image" r:id="rId4" imgW="1914286" imgH="2276793" progId="PBrush">
                  <p:embed/>
                </p:oleObj>
              </mc:Choice>
              <mc:Fallback>
                <p:oleObj name="Bitmap Image" r:id="rId4" imgW="1914286" imgH="2276793" progId="PBrush">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895600"/>
                        <a:ext cx="2243138"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6" name="AutoShape 1038">
            <a:hlinkClick r:id="rId6" action="ppaction://hlinksldjump" highlightClick="1"/>
            <a:extLst>
              <a:ext uri="{FF2B5EF4-FFF2-40B4-BE49-F238E27FC236}">
                <a16:creationId xmlns:a16="http://schemas.microsoft.com/office/drawing/2014/main" id="{E2690A02-0B03-4A18-A1FB-5224964EB13D}"/>
              </a:ext>
            </a:extLst>
          </p:cNvPr>
          <p:cNvSpPr>
            <a:spLocks noChangeArrowheads="1"/>
          </p:cNvSpPr>
          <p:nvPr/>
        </p:nvSpPr>
        <p:spPr bwMode="auto">
          <a:xfrm>
            <a:off x="7772400" y="4724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a:extLst>
              <a:ext uri="{FF2B5EF4-FFF2-40B4-BE49-F238E27FC236}">
                <a16:creationId xmlns:a16="http://schemas.microsoft.com/office/drawing/2014/main" id="{0AB3A92A-EED1-4E60-B041-861332E6DCA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76C104D-56A2-4036-8771-2B69C582C5E2}" type="slidenum">
              <a:rPr lang="en-US" altLang="en-US" sz="1400"/>
              <a:pPr eaLnBrk="1" hangingPunct="1"/>
              <a:t>2</a:t>
            </a:fld>
            <a:endParaRPr lang="en-US" altLang="en-US" sz="1400"/>
          </a:p>
        </p:txBody>
      </p:sp>
      <p:pic>
        <p:nvPicPr>
          <p:cNvPr id="3075" name="Picture 3" descr="http://www.trilobites.info/burgess_community_sm.jpg">
            <a:extLst>
              <a:ext uri="{FF2B5EF4-FFF2-40B4-BE49-F238E27FC236}">
                <a16:creationId xmlns:a16="http://schemas.microsoft.com/office/drawing/2014/main" id="{9F56345D-FBA5-479B-855D-3E7945BDD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288"/>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a:extLst>
              <a:ext uri="{FF2B5EF4-FFF2-40B4-BE49-F238E27FC236}">
                <a16:creationId xmlns:a16="http://schemas.microsoft.com/office/drawing/2014/main" id="{8DFD1A21-D6F5-45CD-8E69-C86C21A0F862}"/>
              </a:ext>
            </a:extLst>
          </p:cNvPr>
          <p:cNvSpPr txBox="1">
            <a:spLocks noChangeArrowheads="1"/>
          </p:cNvSpPr>
          <p:nvPr/>
        </p:nvSpPr>
        <p:spPr bwMode="auto">
          <a:xfrm>
            <a:off x="1219200" y="0"/>
            <a:ext cx="7042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b="1">
                <a:latin typeface="Arial" panose="020B0604020202020204" pitchFamily="34" charset="0"/>
              </a:rPr>
              <a:t>UNIT 1: FOSSILS - PART I</a:t>
            </a:r>
          </a:p>
        </p:txBody>
      </p:sp>
      <p:sp>
        <p:nvSpPr>
          <p:cNvPr id="7173" name="AutoShape 5">
            <a:hlinkClick r:id="" action="ppaction://hlinkshowjump?jump=nextslide" highlightClick="1"/>
            <a:extLst>
              <a:ext uri="{FF2B5EF4-FFF2-40B4-BE49-F238E27FC236}">
                <a16:creationId xmlns:a16="http://schemas.microsoft.com/office/drawing/2014/main" id="{D347324A-FE70-4AF4-BADB-624317B1B2AA}"/>
              </a:ext>
            </a:extLst>
          </p:cNvPr>
          <p:cNvSpPr>
            <a:spLocks noChangeArrowheads="1"/>
          </p:cNvSpPr>
          <p:nvPr/>
        </p:nvSpPr>
        <p:spPr bwMode="auto">
          <a:xfrm>
            <a:off x="8382000" y="6119813"/>
            <a:ext cx="762000" cy="738187"/>
          </a:xfrm>
          <a:prstGeom prst="actionButtonForwardNext">
            <a:avLst/>
          </a:prstGeom>
          <a:solidFill>
            <a:schemeClr val="bg1">
              <a:lumMod val="65000"/>
            </a:schemeClr>
          </a:solidFill>
          <a:ln w="9525">
            <a:solidFill>
              <a:schemeClr val="tx1"/>
            </a:solidFill>
            <a:miter lim="800000"/>
            <a:headEnd/>
            <a:tailEnd/>
          </a:ln>
        </p:spPr>
        <p:txBody>
          <a:bodyPr wrap="none" anchor="ctr"/>
          <a:lstStyle/>
          <a:p>
            <a:pPr>
              <a:defRPr/>
            </a:pPr>
            <a:endParaRPr lang="en-US">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7">
            <a:extLst>
              <a:ext uri="{FF2B5EF4-FFF2-40B4-BE49-F238E27FC236}">
                <a16:creationId xmlns:a16="http://schemas.microsoft.com/office/drawing/2014/main" id="{41C29845-95E3-45CC-8078-F4298068418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0D83CEE-D589-44B0-81E8-DBD98412D1C8}" type="slidenum">
              <a:rPr lang="en-US" altLang="en-US" sz="1400"/>
              <a:pPr eaLnBrk="1" hangingPunct="1"/>
              <a:t>20</a:t>
            </a:fld>
            <a:endParaRPr lang="en-US" altLang="en-US" sz="1400"/>
          </a:p>
        </p:txBody>
      </p:sp>
      <p:sp>
        <p:nvSpPr>
          <p:cNvPr id="21507" name="Rectangle 2">
            <a:extLst>
              <a:ext uri="{FF2B5EF4-FFF2-40B4-BE49-F238E27FC236}">
                <a16:creationId xmlns:a16="http://schemas.microsoft.com/office/drawing/2014/main" id="{4A0D83C5-EA5C-43BD-A3CE-5EA38D948530}"/>
              </a:ext>
            </a:extLst>
          </p:cNvPr>
          <p:cNvSpPr>
            <a:spLocks noGrp="1" noChangeArrowheads="1"/>
          </p:cNvSpPr>
          <p:nvPr>
            <p:ph type="body" sz="half" idx="1"/>
          </p:nvPr>
        </p:nvSpPr>
        <p:spPr>
          <a:xfrm>
            <a:off x="152400" y="152400"/>
            <a:ext cx="8839200" cy="5867400"/>
          </a:xfrm>
          <a:solidFill>
            <a:schemeClr val="bg1"/>
          </a:solidFill>
          <a:ln w="38100">
            <a:solidFill>
              <a:schemeClr val="tx1"/>
            </a:solidFill>
            <a:miter lim="800000"/>
            <a:headEnd/>
            <a:tailEnd/>
          </a:ln>
        </p:spPr>
        <p:txBody>
          <a:bodyPr/>
          <a:lstStyle/>
          <a:p>
            <a:pPr eaLnBrk="1" hangingPunct="1">
              <a:buFontTx/>
              <a:buNone/>
            </a:pPr>
            <a:r>
              <a:rPr lang="en-US" altLang="en-US" sz="2800" b="1">
                <a:latin typeface="Arial" panose="020B0604020202020204" pitchFamily="34" charset="0"/>
                <a:cs typeface="Arial" panose="020B0604020202020204" pitchFamily="34" charset="0"/>
              </a:rPr>
              <a:t>4. True. This is a sand dollar (an echinoderm, related to starfish) that lived in the seas between 36 and 42 million years ago. The specimen, probably </a:t>
            </a:r>
            <a:r>
              <a:rPr lang="en-US" altLang="en-US" sz="2800" i="1">
                <a:latin typeface="Arial" panose="020B0604020202020204" pitchFamily="34" charset="0"/>
                <a:cs typeface="Arial" panose="020B0604020202020204" pitchFamily="34" charset="0"/>
              </a:rPr>
              <a:t>Leodia sexiesperforata</a:t>
            </a:r>
            <a:r>
              <a:rPr lang="en-US" altLang="en-US" sz="2800" b="1" i="1">
                <a:latin typeface="Arial" panose="020B0604020202020204" pitchFamily="34" charset="0"/>
                <a:cs typeface="Arial" panose="020B0604020202020204" pitchFamily="34" charset="0"/>
              </a:rPr>
              <a:t>,</a:t>
            </a:r>
            <a:r>
              <a:rPr lang="en-US" altLang="en-US" sz="2800" b="1">
                <a:latin typeface="Arial" panose="020B0604020202020204" pitchFamily="34" charset="0"/>
                <a:cs typeface="Arial" panose="020B0604020202020204" pitchFamily="34" charset="0"/>
              </a:rPr>
              <a:t> was collected in North Carolina. The picture on the left is of a modern sand dollar. Limestone (calcium carbonate) has replaced the organism over time.</a:t>
            </a:r>
          </a:p>
        </p:txBody>
      </p:sp>
      <p:pic>
        <p:nvPicPr>
          <p:cNvPr id="21508" name="Picture 3" descr="sand dollar">
            <a:extLst>
              <a:ext uri="{FF2B5EF4-FFF2-40B4-BE49-F238E27FC236}">
                <a16:creationId xmlns:a16="http://schemas.microsoft.com/office/drawing/2014/main" id="{9AB12F57-E6CC-4B31-A989-54FD560EB42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066800" y="3581400"/>
            <a:ext cx="3189288" cy="2300288"/>
          </a:xfrm>
          <a:ln w="38100">
            <a:solidFill>
              <a:srgbClr val="000000"/>
            </a:solidFill>
            <a:miter lim="800000"/>
            <a:headEnd/>
            <a:tailEnd/>
          </a:ln>
        </p:spPr>
      </p:pic>
      <p:sp>
        <p:nvSpPr>
          <p:cNvPr id="21509" name="Rectangle 5">
            <a:extLst>
              <a:ext uri="{FF2B5EF4-FFF2-40B4-BE49-F238E27FC236}">
                <a16:creationId xmlns:a16="http://schemas.microsoft.com/office/drawing/2014/main" id="{4ADF18A9-F505-41CB-80F9-DD69972C25C3}"/>
              </a:ext>
            </a:extLst>
          </p:cNvPr>
          <p:cNvSpPr>
            <a:spLocks noGrp="1" noChangeArrowheads="1"/>
          </p:cNvSpPr>
          <p:nvPr>
            <p:ph sz="quarter" idx="3"/>
          </p:nvPr>
        </p:nvSpPr>
        <p:spPr/>
        <p:txBody>
          <a:bodyPr/>
          <a:lstStyle/>
          <a:p>
            <a:pPr eaLnBrk="1" hangingPunct="1">
              <a:buFontTx/>
              <a:buNone/>
            </a:pPr>
            <a:r>
              <a:rPr lang="en-US" altLang="en-US" sz="2400">
                <a:solidFill>
                  <a:srgbClr val="000000"/>
                </a:solidFill>
                <a:latin typeface="Arial" panose="020B0604020202020204" pitchFamily="34" charset="0"/>
                <a:cs typeface="Arial" panose="020B0604020202020204" pitchFamily="34" charset="0"/>
                <a:hlinkClick r:id="rId3"/>
              </a:rPr>
              <a:t> </a:t>
            </a:r>
            <a:endParaRPr lang="en-US" altLang="en-US" sz="2400">
              <a:solidFill>
                <a:srgbClr val="000000"/>
              </a:solidFill>
              <a:latin typeface="Arial" panose="020B0604020202020204" pitchFamily="34" charset="0"/>
              <a:cs typeface="Arial" panose="020B0604020202020204" pitchFamily="34" charset="0"/>
            </a:endParaRPr>
          </a:p>
        </p:txBody>
      </p:sp>
      <p:pic>
        <p:nvPicPr>
          <p:cNvPr id="21510" name="Picture 6">
            <a:extLst>
              <a:ext uri="{FF2B5EF4-FFF2-40B4-BE49-F238E27FC236}">
                <a16:creationId xmlns:a16="http://schemas.microsoft.com/office/drawing/2014/main" id="{18B03E7C-E017-40BD-B9B2-53E7B89EF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200400"/>
            <a:ext cx="27432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AutoShape 1038">
            <a:hlinkClick r:id="rId5" action="ppaction://hlinksldjump" highlightClick="1"/>
            <a:extLst>
              <a:ext uri="{FF2B5EF4-FFF2-40B4-BE49-F238E27FC236}">
                <a16:creationId xmlns:a16="http://schemas.microsoft.com/office/drawing/2014/main" id="{C00E1D1F-9454-4D61-9C25-10D982485DD8}"/>
              </a:ext>
            </a:extLst>
          </p:cNvPr>
          <p:cNvSpPr>
            <a:spLocks noChangeArrowheads="1"/>
          </p:cNvSpPr>
          <p:nvPr/>
        </p:nvSpPr>
        <p:spPr bwMode="auto">
          <a:xfrm>
            <a:off x="7924800" y="51816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6">
            <a:extLst>
              <a:ext uri="{FF2B5EF4-FFF2-40B4-BE49-F238E27FC236}">
                <a16:creationId xmlns:a16="http://schemas.microsoft.com/office/drawing/2014/main" id="{3024B6C8-4293-49E3-B6DB-814E37C90E6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064FB34-5266-4D4B-8D07-E49C160A2881}" type="slidenum">
              <a:rPr lang="en-US" altLang="en-US" sz="1400"/>
              <a:pPr eaLnBrk="1" hangingPunct="1"/>
              <a:t>21</a:t>
            </a:fld>
            <a:endParaRPr lang="en-US" altLang="en-US" sz="1400"/>
          </a:p>
        </p:txBody>
      </p:sp>
      <p:sp>
        <p:nvSpPr>
          <p:cNvPr id="22531" name="Rectangle 2">
            <a:extLst>
              <a:ext uri="{FF2B5EF4-FFF2-40B4-BE49-F238E27FC236}">
                <a16:creationId xmlns:a16="http://schemas.microsoft.com/office/drawing/2014/main" id="{9F5F697E-54FD-4821-B047-C53475E06B7E}"/>
              </a:ext>
            </a:extLst>
          </p:cNvPr>
          <p:cNvSpPr>
            <a:spLocks noGrp="1" noChangeArrowheads="1"/>
          </p:cNvSpPr>
          <p:nvPr>
            <p:ph type="body" sz="half" idx="1"/>
          </p:nvPr>
        </p:nvSpPr>
        <p:spPr>
          <a:xfrm>
            <a:off x="152400" y="152400"/>
            <a:ext cx="8839200" cy="6019800"/>
          </a:xfrm>
          <a:solidFill>
            <a:schemeClr val="bg1"/>
          </a:solidFill>
          <a:ln w="38100">
            <a:solidFill>
              <a:schemeClr val="tx1"/>
            </a:solidFill>
            <a:miter lim="800000"/>
            <a:headEnd/>
            <a:tailEnd/>
          </a:ln>
        </p:spPr>
        <p:txBody>
          <a:bodyPr/>
          <a:lstStyle/>
          <a:p>
            <a:pPr eaLnBrk="1" hangingPunct="1">
              <a:buFontTx/>
              <a:buNone/>
            </a:pPr>
            <a:r>
              <a:rPr lang="en-US" altLang="en-US" sz="2800" b="1">
                <a:latin typeface="Arial" panose="020B0604020202020204" pitchFamily="34" charset="0"/>
                <a:cs typeface="Arial" panose="020B0604020202020204" pitchFamily="34" charset="0"/>
              </a:rPr>
              <a:t>5. False. This is the shell of a clam that was washed up on a beach in Florida.  A clam's shell is secreted by its mantle. Your clam died within the last 10 years, and the materials composing its shell have not been replaced by minerals.</a:t>
            </a:r>
          </a:p>
        </p:txBody>
      </p:sp>
      <p:pic>
        <p:nvPicPr>
          <p:cNvPr id="22532" name="Picture 3" descr="Clams">
            <a:extLst>
              <a:ext uri="{FF2B5EF4-FFF2-40B4-BE49-F238E27FC236}">
                <a16:creationId xmlns:a16="http://schemas.microsoft.com/office/drawing/2014/main" id="{EDEA738A-7453-40B9-A94B-BFDD93420D0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90800" y="2667000"/>
            <a:ext cx="3657600" cy="3289300"/>
          </a:xfrm>
          <a:ln>
            <a:solidFill>
              <a:schemeClr val="tx1"/>
            </a:solidFill>
            <a:miter lim="800000"/>
            <a:headEnd/>
            <a:tailEnd/>
          </a:ln>
        </p:spPr>
      </p:pic>
      <p:sp>
        <p:nvSpPr>
          <p:cNvPr id="22533" name="AutoShape 1038">
            <a:hlinkClick r:id="rId3" action="ppaction://hlinksldjump" highlightClick="1"/>
            <a:extLst>
              <a:ext uri="{FF2B5EF4-FFF2-40B4-BE49-F238E27FC236}">
                <a16:creationId xmlns:a16="http://schemas.microsoft.com/office/drawing/2014/main" id="{A2632404-7F65-45FF-B7AC-3CD451DDB41C}"/>
              </a:ext>
            </a:extLst>
          </p:cNvPr>
          <p:cNvSpPr>
            <a:spLocks noChangeArrowheads="1"/>
          </p:cNvSpPr>
          <p:nvPr/>
        </p:nvSpPr>
        <p:spPr bwMode="auto">
          <a:xfrm>
            <a:off x="7924800" y="52578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a:extLst>
              <a:ext uri="{FF2B5EF4-FFF2-40B4-BE49-F238E27FC236}">
                <a16:creationId xmlns:a16="http://schemas.microsoft.com/office/drawing/2014/main" id="{FD01D50A-ADEA-4126-8838-73A4F678CAB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B4000B4-8682-4203-9847-F2C4224D347C}" type="slidenum">
              <a:rPr lang="en-US" altLang="en-US" sz="1400"/>
              <a:pPr eaLnBrk="1" hangingPunct="1"/>
              <a:t>22</a:t>
            </a:fld>
            <a:endParaRPr lang="en-US" altLang="en-US" sz="1400"/>
          </a:p>
        </p:txBody>
      </p:sp>
      <p:sp>
        <p:nvSpPr>
          <p:cNvPr id="23555" name="Rectangle 2">
            <a:extLst>
              <a:ext uri="{FF2B5EF4-FFF2-40B4-BE49-F238E27FC236}">
                <a16:creationId xmlns:a16="http://schemas.microsoft.com/office/drawing/2014/main" id="{0B361212-EFB4-407C-92E2-8B21B6A5260A}"/>
              </a:ext>
            </a:extLst>
          </p:cNvPr>
          <p:cNvSpPr>
            <a:spLocks noGrp="1" noChangeArrowheads="1"/>
          </p:cNvSpPr>
          <p:nvPr>
            <p:ph type="body" sz="half" idx="1"/>
          </p:nvPr>
        </p:nvSpPr>
        <p:spPr>
          <a:xfrm>
            <a:off x="152400" y="152400"/>
            <a:ext cx="8839200" cy="6019800"/>
          </a:xfrm>
          <a:solidFill>
            <a:schemeClr val="bg1"/>
          </a:solidFill>
          <a:ln w="38100">
            <a:solidFill>
              <a:schemeClr val="tx1"/>
            </a:solidFill>
            <a:miter lim="800000"/>
            <a:headEnd/>
            <a:tailEnd/>
          </a:ln>
        </p:spPr>
        <p:txBody>
          <a:bodyPr/>
          <a:lstStyle/>
          <a:p>
            <a:pPr eaLnBrk="1" hangingPunct="1">
              <a:buFontTx/>
              <a:buNone/>
            </a:pPr>
            <a:r>
              <a:rPr lang="en-US" altLang="en-US" sz="2800" b="1">
                <a:latin typeface="Arial" panose="020B0604020202020204" pitchFamily="34" charset="0"/>
                <a:cs typeface="Arial" panose="020B0604020202020204" pitchFamily="34" charset="0"/>
              </a:rPr>
              <a:t>6. False. This is a crystallized mineral (rock) called gypsum (calcium sulfate: CaSO</a:t>
            </a:r>
            <a:r>
              <a:rPr lang="en-US" altLang="en-US" sz="2800" b="1" baseline="-25000">
                <a:latin typeface="Arial" panose="020B0604020202020204" pitchFamily="34" charset="0"/>
                <a:cs typeface="Arial" panose="020B0604020202020204" pitchFamily="34" charset="0"/>
              </a:rPr>
              <a:t>4</a:t>
            </a:r>
            <a:r>
              <a:rPr lang="en-US" altLang="en-US" sz="2800" b="1">
                <a:latin typeface="Arial" panose="020B0604020202020204" pitchFamily="34" charset="0"/>
                <a:cs typeface="Arial" panose="020B0604020202020204" pitchFamily="34" charset="0"/>
              </a:rPr>
              <a:t>), which is common to saline waters (have high levels of minerals dissolved in them). This piece was collected along the shore of a desert lake. Water rapidly evaporates from desert lakes, leaving minerals such as gypsum behind.</a:t>
            </a:r>
          </a:p>
        </p:txBody>
      </p:sp>
      <p:pic>
        <p:nvPicPr>
          <p:cNvPr id="23556" name="Picture 3" descr="Gypsum Rock">
            <a:extLst>
              <a:ext uri="{FF2B5EF4-FFF2-40B4-BE49-F238E27FC236}">
                <a16:creationId xmlns:a16="http://schemas.microsoft.com/office/drawing/2014/main" id="{113CD9B3-2687-48A8-867B-CAA1EDB46A6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743200" y="3352800"/>
            <a:ext cx="3657600" cy="2622550"/>
          </a:xfrm>
          <a:ln w="38100">
            <a:solidFill>
              <a:srgbClr val="000000"/>
            </a:solidFill>
            <a:miter lim="800000"/>
            <a:headEnd/>
            <a:tailEnd/>
          </a:ln>
        </p:spPr>
      </p:pic>
      <p:sp>
        <p:nvSpPr>
          <p:cNvPr id="23557" name="AutoShape 1038">
            <a:hlinkClick r:id="rId3" action="ppaction://hlinksldjump" highlightClick="1"/>
            <a:extLst>
              <a:ext uri="{FF2B5EF4-FFF2-40B4-BE49-F238E27FC236}">
                <a16:creationId xmlns:a16="http://schemas.microsoft.com/office/drawing/2014/main" id="{37E3CACA-8AE0-4AE8-BB1B-552DEFC53D67}"/>
              </a:ext>
            </a:extLst>
          </p:cNvPr>
          <p:cNvSpPr>
            <a:spLocks noChangeArrowheads="1"/>
          </p:cNvSpPr>
          <p:nvPr/>
        </p:nvSpPr>
        <p:spPr bwMode="auto">
          <a:xfrm>
            <a:off x="7696200" y="52578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a:extLst>
              <a:ext uri="{FF2B5EF4-FFF2-40B4-BE49-F238E27FC236}">
                <a16:creationId xmlns:a16="http://schemas.microsoft.com/office/drawing/2014/main" id="{297369F7-EEFB-4132-B040-FAB2ACC9A06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973F8A3-C094-4781-9D98-35F9C197F5D0}" type="slidenum">
              <a:rPr lang="en-US" altLang="en-US" sz="1400"/>
              <a:pPr eaLnBrk="1" hangingPunct="1"/>
              <a:t>23</a:t>
            </a:fld>
            <a:endParaRPr lang="en-US" altLang="en-US" sz="1400"/>
          </a:p>
        </p:txBody>
      </p:sp>
      <p:sp>
        <p:nvSpPr>
          <p:cNvPr id="24579" name="Rectangle 2">
            <a:extLst>
              <a:ext uri="{FF2B5EF4-FFF2-40B4-BE49-F238E27FC236}">
                <a16:creationId xmlns:a16="http://schemas.microsoft.com/office/drawing/2014/main" id="{50C7D4E5-F459-475E-A3EE-64E09382658E}"/>
              </a:ext>
            </a:extLst>
          </p:cNvPr>
          <p:cNvSpPr>
            <a:spLocks noGrp="1" noChangeArrowheads="1"/>
          </p:cNvSpPr>
          <p:nvPr>
            <p:ph type="body" sz="half" idx="1"/>
          </p:nvPr>
        </p:nvSpPr>
        <p:spPr>
          <a:xfrm>
            <a:off x="152400" y="152400"/>
            <a:ext cx="8839200" cy="59436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  7. True. This is called a trace fossil. A ghost shrimp (phylum Arthropoda, subphylum Crustacea, class Decapoda), probably in the genus </a:t>
            </a:r>
            <a:r>
              <a:rPr lang="en-US" altLang="en-US" sz="2400" i="1">
                <a:latin typeface="Arial" panose="020B0604020202020204" pitchFamily="34" charset="0"/>
                <a:cs typeface="Arial" panose="020B0604020202020204" pitchFamily="34" charset="0"/>
              </a:rPr>
              <a:t>Calianassa</a:t>
            </a:r>
            <a:r>
              <a:rPr lang="en-US" altLang="en-US" sz="2400">
                <a:latin typeface="Arial" panose="020B0604020202020204" pitchFamily="34" charset="0"/>
                <a:cs typeface="Arial" panose="020B0604020202020204" pitchFamily="34" charset="0"/>
              </a:rPr>
              <a:t>)</a:t>
            </a:r>
            <a:r>
              <a:rPr lang="en-US" altLang="en-US" sz="2400" b="1">
                <a:latin typeface="Arial" panose="020B0604020202020204" pitchFamily="34" charset="0"/>
                <a:cs typeface="Arial" panose="020B0604020202020204" pitchFamily="34" charset="0"/>
              </a:rPr>
              <a:t> made a burrow that it sheltered in on the sea floor 10-20 million years ago, and the burrow itself has become replaced by limestone (calcium carbonate). </a:t>
            </a:r>
          </a:p>
        </p:txBody>
      </p:sp>
      <p:pic>
        <p:nvPicPr>
          <p:cNvPr id="24580" name="Picture 3" descr="Ghost Shrimp Burrow (Fossil)">
            <a:extLst>
              <a:ext uri="{FF2B5EF4-FFF2-40B4-BE49-F238E27FC236}">
                <a16:creationId xmlns:a16="http://schemas.microsoft.com/office/drawing/2014/main" id="{5CA0DC50-3B19-4E58-A449-FD03D2D076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40200" y="3228975"/>
            <a:ext cx="3814763" cy="1263650"/>
          </a:xfrm>
          <a:ln w="38100">
            <a:solidFill>
              <a:srgbClr val="000000"/>
            </a:solidFill>
            <a:miter lim="800000"/>
            <a:headEnd/>
            <a:tailEnd/>
          </a:ln>
        </p:spPr>
      </p:pic>
      <p:pic>
        <p:nvPicPr>
          <p:cNvPr id="24581" name="Picture 4">
            <a:extLst>
              <a:ext uri="{FF2B5EF4-FFF2-40B4-BE49-F238E27FC236}">
                <a16:creationId xmlns:a16="http://schemas.microsoft.com/office/drawing/2014/main" id="{FC20622E-17AE-40A4-94C7-FF4146E87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71800"/>
            <a:ext cx="12858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5">
            <a:extLst>
              <a:ext uri="{FF2B5EF4-FFF2-40B4-BE49-F238E27FC236}">
                <a16:creationId xmlns:a16="http://schemas.microsoft.com/office/drawing/2014/main" id="{E1BCEE25-A42A-4D2C-B4FB-B1F9CF7D1BDC}"/>
              </a:ext>
            </a:extLst>
          </p:cNvPr>
          <p:cNvSpPr txBox="1">
            <a:spLocks noChangeArrowheads="1"/>
          </p:cNvSpPr>
          <p:nvPr/>
        </p:nvSpPr>
        <p:spPr bwMode="auto">
          <a:xfrm>
            <a:off x="457200" y="5562600"/>
            <a:ext cx="167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Ghost shrimp</a:t>
            </a:r>
          </a:p>
        </p:txBody>
      </p:sp>
      <p:sp>
        <p:nvSpPr>
          <p:cNvPr id="24583" name="Text Box 6">
            <a:extLst>
              <a:ext uri="{FF2B5EF4-FFF2-40B4-BE49-F238E27FC236}">
                <a16:creationId xmlns:a16="http://schemas.microsoft.com/office/drawing/2014/main" id="{E9203D48-F389-42CD-8171-1EF5F4980477}"/>
              </a:ext>
            </a:extLst>
          </p:cNvPr>
          <p:cNvSpPr txBox="1">
            <a:spLocks noChangeArrowheads="1"/>
          </p:cNvSpPr>
          <p:nvPr/>
        </p:nvSpPr>
        <p:spPr bwMode="auto">
          <a:xfrm>
            <a:off x="4267200" y="472440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Fossilized shrimp  burrow</a:t>
            </a:r>
          </a:p>
        </p:txBody>
      </p:sp>
      <p:sp>
        <p:nvSpPr>
          <p:cNvPr id="24584" name="AutoShape 1038">
            <a:hlinkClick r:id="rId4" action="ppaction://hlinksldjump" highlightClick="1"/>
            <a:extLst>
              <a:ext uri="{FF2B5EF4-FFF2-40B4-BE49-F238E27FC236}">
                <a16:creationId xmlns:a16="http://schemas.microsoft.com/office/drawing/2014/main" id="{0D557F9E-C99F-42B2-A763-E91EC3EAC344}"/>
              </a:ext>
            </a:extLst>
          </p:cNvPr>
          <p:cNvSpPr>
            <a:spLocks noChangeArrowheads="1"/>
          </p:cNvSpPr>
          <p:nvPr/>
        </p:nvSpPr>
        <p:spPr bwMode="auto">
          <a:xfrm>
            <a:off x="7848600" y="51816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7">
            <a:extLst>
              <a:ext uri="{FF2B5EF4-FFF2-40B4-BE49-F238E27FC236}">
                <a16:creationId xmlns:a16="http://schemas.microsoft.com/office/drawing/2014/main" id="{D09CFD07-2C6A-4BCA-A3F3-28BF3A267F5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8C97A5C-0947-401E-907C-1273F5E106DD}" type="slidenum">
              <a:rPr lang="en-US" altLang="en-US" sz="1400"/>
              <a:pPr eaLnBrk="1" hangingPunct="1"/>
              <a:t>24</a:t>
            </a:fld>
            <a:endParaRPr lang="en-US" altLang="en-US" sz="1400"/>
          </a:p>
        </p:txBody>
      </p:sp>
      <p:sp>
        <p:nvSpPr>
          <p:cNvPr id="25603" name="Rectangle 2">
            <a:extLst>
              <a:ext uri="{FF2B5EF4-FFF2-40B4-BE49-F238E27FC236}">
                <a16:creationId xmlns:a16="http://schemas.microsoft.com/office/drawing/2014/main" id="{F58F2B5E-BE33-495F-B057-A851BF3D6A43}"/>
              </a:ext>
            </a:extLst>
          </p:cNvPr>
          <p:cNvSpPr>
            <a:spLocks noGrp="1" noChangeArrowheads="1"/>
          </p:cNvSpPr>
          <p:nvPr>
            <p:ph type="body" sz="half" idx="1"/>
          </p:nvPr>
        </p:nvSpPr>
        <p:spPr>
          <a:xfrm>
            <a:off x="152400" y="152400"/>
            <a:ext cx="8763000" cy="6019800"/>
          </a:xfrm>
          <a:solidFill>
            <a:schemeClr val="bg1"/>
          </a:solidFill>
          <a:ln w="38100">
            <a:solidFill>
              <a:schemeClr val="tx1"/>
            </a:solidFill>
            <a:miter lim="800000"/>
            <a:headEnd/>
            <a:tailEnd/>
          </a:ln>
        </p:spPr>
        <p:txBody>
          <a:bodyPr/>
          <a:lstStyle/>
          <a:p>
            <a:pPr eaLnBrk="1" hangingPunct="1">
              <a:lnSpc>
                <a:spcPct val="90000"/>
              </a:lnSpc>
              <a:buFontTx/>
              <a:buNone/>
            </a:pPr>
            <a:r>
              <a:rPr lang="en-US" altLang="en-US" sz="2400" b="1">
                <a:latin typeface="Arial" panose="020B0604020202020204" pitchFamily="34" charset="0"/>
                <a:cs typeface="Arial" panose="020B0604020202020204" pitchFamily="34" charset="0"/>
              </a:rPr>
              <a:t>8. True. Fossils not only represent organisms themselves, but also the products they made when they were living. Smell this piece of coprolite. Coprolite is animal feces (poop), which has been replaced by minerals. It no longer smells like poop, because the organic material is long gone!</a:t>
            </a:r>
          </a:p>
          <a:p>
            <a:pPr eaLnBrk="1" hangingPunct="1">
              <a:lnSpc>
                <a:spcPct val="90000"/>
              </a:lnSpc>
              <a:buFontTx/>
              <a:buNone/>
            </a:pPr>
            <a:r>
              <a:rPr lang="en-US" altLang="en-US" sz="2400" b="1">
                <a:latin typeface="Arial" panose="020B0604020202020204" pitchFamily="34" charset="0"/>
                <a:cs typeface="Arial" panose="020B0604020202020204" pitchFamily="34" charset="0"/>
              </a:rPr>
              <a:t>Two types of coprolite are in your box. Yours will be 2 of the 3 following possibilities.</a:t>
            </a:r>
          </a:p>
          <a:p>
            <a:pPr lvl="1" eaLnBrk="1" hangingPunct="1">
              <a:lnSpc>
                <a:spcPct val="90000"/>
              </a:lnSpc>
            </a:pPr>
            <a:r>
              <a:rPr lang="en-US" altLang="en-US" sz="2000" b="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8a. This particular piece of coprolite was produced by a mammal, which lived about 4 million years ago. A reconstruction of what such an animal might look like is shown here. What modern organism(s) does it resemble?</a:t>
            </a:r>
          </a:p>
          <a:p>
            <a:pPr eaLnBrk="1" hangingPunct="1">
              <a:lnSpc>
                <a:spcPct val="90000"/>
              </a:lnSpc>
              <a:buFontTx/>
              <a:buNone/>
            </a:pPr>
            <a:endParaRPr lang="en-US" altLang="en-US" sz="2400" b="1"/>
          </a:p>
          <a:p>
            <a:pPr eaLnBrk="1" hangingPunct="1">
              <a:lnSpc>
                <a:spcPct val="90000"/>
              </a:lnSpc>
              <a:buFontTx/>
              <a:buNone/>
            </a:pPr>
            <a:endParaRPr lang="en-US" altLang="en-US" sz="2400" b="1"/>
          </a:p>
        </p:txBody>
      </p:sp>
      <p:sp>
        <p:nvSpPr>
          <p:cNvPr id="25604" name="Text Box 4">
            <a:extLst>
              <a:ext uri="{FF2B5EF4-FFF2-40B4-BE49-F238E27FC236}">
                <a16:creationId xmlns:a16="http://schemas.microsoft.com/office/drawing/2014/main" id="{2CED8150-966C-4FAE-AECD-13FA7DD3E5D6}"/>
              </a:ext>
            </a:extLst>
          </p:cNvPr>
          <p:cNvSpPr txBox="1">
            <a:spLocks noChangeArrowheads="1"/>
          </p:cNvSpPr>
          <p:nvPr/>
        </p:nvSpPr>
        <p:spPr bwMode="auto">
          <a:xfrm>
            <a:off x="5486400" y="6324600"/>
            <a:ext cx="214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1">
                <a:latin typeface="Arial" panose="020B0604020202020204" pitchFamily="34" charset="0"/>
              </a:rPr>
              <a:t>8b &amp;c on next slides</a:t>
            </a:r>
          </a:p>
        </p:txBody>
      </p:sp>
      <p:pic>
        <p:nvPicPr>
          <p:cNvPr id="25605" name="Picture 5">
            <a:extLst>
              <a:ext uri="{FF2B5EF4-FFF2-40B4-BE49-F238E27FC236}">
                <a16:creationId xmlns:a16="http://schemas.microsoft.com/office/drawing/2014/main" id="{CEE9B014-3242-44B4-AD97-95B9D2DA714F}"/>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572000" y="4495800"/>
            <a:ext cx="1460500" cy="1422400"/>
          </a:xfrm>
          <a:ln w="38100">
            <a:solidFill>
              <a:schemeClr val="tx1"/>
            </a:solidFill>
            <a:miter lim="800000"/>
            <a:headEnd/>
            <a:tailEnd/>
          </a:ln>
        </p:spPr>
      </p:pic>
      <p:pic>
        <p:nvPicPr>
          <p:cNvPr id="25606" name="Picture 8">
            <a:extLst>
              <a:ext uri="{FF2B5EF4-FFF2-40B4-BE49-F238E27FC236}">
                <a16:creationId xmlns:a16="http://schemas.microsoft.com/office/drawing/2014/main" id="{AA952AB4-CF8C-4B90-8F0B-951B83954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48200"/>
            <a:ext cx="2514600" cy="1293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7" name="AutoShape 1038">
            <a:hlinkClick r:id="rId4" action="ppaction://hlinksldjump" highlightClick="1"/>
            <a:extLst>
              <a:ext uri="{FF2B5EF4-FFF2-40B4-BE49-F238E27FC236}">
                <a16:creationId xmlns:a16="http://schemas.microsoft.com/office/drawing/2014/main" id="{3308B041-C323-46B0-8236-C6C2E0C34CB2}"/>
              </a:ext>
            </a:extLst>
          </p:cNvPr>
          <p:cNvSpPr>
            <a:spLocks noChangeArrowheads="1"/>
          </p:cNvSpPr>
          <p:nvPr/>
        </p:nvSpPr>
        <p:spPr bwMode="auto">
          <a:xfrm>
            <a:off x="7239000" y="52578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 name="Action Button: Forward or Next 8">
            <a:hlinkClick r:id="" action="ppaction://hlinkshowjump?jump=nextslide" highlightClick="1"/>
            <a:extLst>
              <a:ext uri="{FF2B5EF4-FFF2-40B4-BE49-F238E27FC236}">
                <a16:creationId xmlns:a16="http://schemas.microsoft.com/office/drawing/2014/main" id="{932EAF4F-C6F5-40B7-BB52-06D0171189BE}"/>
              </a:ext>
            </a:extLst>
          </p:cNvPr>
          <p:cNvSpPr/>
          <p:nvPr/>
        </p:nvSpPr>
        <p:spPr>
          <a:xfrm>
            <a:off x="7620000" y="6248400"/>
            <a:ext cx="457200" cy="457200"/>
          </a:xfrm>
          <a:prstGeom prst="actionButtonForwardNext">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lide Number Placeholder 6">
            <a:extLst>
              <a:ext uri="{FF2B5EF4-FFF2-40B4-BE49-F238E27FC236}">
                <a16:creationId xmlns:a16="http://schemas.microsoft.com/office/drawing/2014/main" id="{A7544E53-7AD9-4BBF-A30F-5FD2A55679F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EE3F226-B6A6-4DAF-AE29-C15FA3D8CDF2}" type="slidenum">
              <a:rPr lang="en-US" altLang="en-US" sz="1400"/>
              <a:pPr eaLnBrk="1" hangingPunct="1"/>
              <a:t>25</a:t>
            </a:fld>
            <a:endParaRPr lang="en-US" altLang="en-US" sz="1400"/>
          </a:p>
        </p:txBody>
      </p:sp>
      <p:sp>
        <p:nvSpPr>
          <p:cNvPr id="26627" name="Rectangle 2">
            <a:extLst>
              <a:ext uri="{FF2B5EF4-FFF2-40B4-BE49-F238E27FC236}">
                <a16:creationId xmlns:a16="http://schemas.microsoft.com/office/drawing/2014/main" id="{A2B26613-EA54-4986-8C13-FB518F74E813}"/>
              </a:ext>
            </a:extLst>
          </p:cNvPr>
          <p:cNvSpPr>
            <a:spLocks noChangeArrowheads="1"/>
          </p:cNvSpPr>
          <p:nvPr/>
        </p:nvSpPr>
        <p:spPr bwMode="auto">
          <a:xfrm>
            <a:off x="228600" y="228600"/>
            <a:ext cx="8686800" cy="519113"/>
          </a:xfrm>
          <a:prstGeom prst="rect">
            <a:avLst/>
          </a:prstGeom>
          <a:solidFill>
            <a:srgbClr val="F905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1" eaLnBrk="1" hangingPunct="1"/>
            <a:endParaRPr lang="en-US" altLang="en-US" sz="2800" b="1">
              <a:latin typeface="Arial" panose="020B0604020202020204" pitchFamily="34" charset="0"/>
            </a:endParaRPr>
          </a:p>
        </p:txBody>
      </p:sp>
      <p:sp>
        <p:nvSpPr>
          <p:cNvPr id="26628" name="Text Box 3">
            <a:extLst>
              <a:ext uri="{FF2B5EF4-FFF2-40B4-BE49-F238E27FC236}">
                <a16:creationId xmlns:a16="http://schemas.microsoft.com/office/drawing/2014/main" id="{D06EC411-6764-40A0-8625-619577C517E6}"/>
              </a:ext>
            </a:extLst>
          </p:cNvPr>
          <p:cNvSpPr txBox="1">
            <a:spLocks noChangeArrowheads="1"/>
          </p:cNvSpPr>
          <p:nvPr/>
        </p:nvSpPr>
        <p:spPr bwMode="auto">
          <a:xfrm>
            <a:off x="0" y="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1800" b="1">
              <a:latin typeface="Arial" panose="020B0604020202020204" pitchFamily="34" charset="0"/>
            </a:endParaRPr>
          </a:p>
        </p:txBody>
      </p:sp>
      <p:sp>
        <p:nvSpPr>
          <p:cNvPr id="26629" name="Rectangle 4">
            <a:extLst>
              <a:ext uri="{FF2B5EF4-FFF2-40B4-BE49-F238E27FC236}">
                <a16:creationId xmlns:a16="http://schemas.microsoft.com/office/drawing/2014/main" id="{DCAB7DA9-F3C7-4143-8AB0-5C3580CCDB53}"/>
              </a:ext>
            </a:extLst>
          </p:cNvPr>
          <p:cNvSpPr>
            <a:spLocks noGrp="1" noChangeArrowheads="1"/>
          </p:cNvSpPr>
          <p:nvPr>
            <p:ph type="body" sz="half" idx="1"/>
          </p:nvPr>
        </p:nvSpPr>
        <p:spPr>
          <a:xfrm>
            <a:off x="152400" y="152400"/>
            <a:ext cx="8839200" cy="5943600"/>
          </a:xfrm>
          <a:solidFill>
            <a:schemeClr val="bg1"/>
          </a:solidFill>
          <a:ln w="38100">
            <a:solidFill>
              <a:schemeClr val="tx1"/>
            </a:solidFill>
            <a:miter lim="800000"/>
            <a:headEnd/>
            <a:tailEnd/>
          </a:ln>
        </p:spPr>
        <p:txBody>
          <a:bodyPr/>
          <a:lstStyle/>
          <a:p>
            <a:pPr lvl="1" eaLnBrk="1" hangingPunct="1">
              <a:spcBef>
                <a:spcPct val="0"/>
              </a:spcBef>
              <a:buFontTx/>
              <a:buNone/>
            </a:pPr>
            <a:r>
              <a:rPr lang="en-US" altLang="en-US" sz="3200" b="1">
                <a:latin typeface="Arial" panose="020B0604020202020204" pitchFamily="34" charset="0"/>
                <a:cs typeface="Arial" panose="020B0604020202020204" pitchFamily="34" charset="0"/>
              </a:rPr>
              <a:t>8b. This piece of coprolite was produced by a shark or other fish 13-15 million years ago. Look for the impression made by the intestines of the animal that produced this fecal pellet.</a:t>
            </a:r>
          </a:p>
          <a:p>
            <a:pPr lvl="1" eaLnBrk="1" hangingPunct="1">
              <a:spcBef>
                <a:spcPct val="0"/>
              </a:spcBef>
              <a:buFontTx/>
              <a:buNone/>
            </a:pPr>
            <a:endParaRPr lang="en-US" altLang="en-US" sz="3200" b="1"/>
          </a:p>
          <a:p>
            <a:pPr lvl="1" eaLnBrk="1" hangingPunct="1">
              <a:spcBef>
                <a:spcPct val="0"/>
              </a:spcBef>
              <a:buFontTx/>
              <a:buNone/>
            </a:pPr>
            <a:endParaRPr lang="en-US" altLang="en-US" sz="3200" b="1"/>
          </a:p>
          <a:p>
            <a:pPr lvl="1" eaLnBrk="1" hangingPunct="1">
              <a:spcBef>
                <a:spcPct val="0"/>
              </a:spcBef>
              <a:buFontTx/>
              <a:buNone/>
            </a:pPr>
            <a:endParaRPr lang="en-US" altLang="en-US" sz="3200" b="1"/>
          </a:p>
          <a:p>
            <a:pPr lvl="1" eaLnBrk="1" hangingPunct="1">
              <a:spcBef>
                <a:spcPct val="0"/>
              </a:spcBef>
              <a:buFontTx/>
              <a:buNone/>
            </a:pPr>
            <a:endParaRPr lang="en-US" altLang="en-US" sz="2400" b="1"/>
          </a:p>
          <a:p>
            <a:pPr lvl="1" eaLnBrk="1" hangingPunct="1">
              <a:spcBef>
                <a:spcPct val="0"/>
              </a:spcBef>
              <a:buFontTx/>
              <a:buNone/>
            </a:pPr>
            <a:endParaRPr lang="en-US" altLang="en-US" sz="2400" b="1"/>
          </a:p>
          <a:p>
            <a:pPr lvl="1" eaLnBrk="1" hangingPunct="1">
              <a:spcBef>
                <a:spcPct val="0"/>
              </a:spcBef>
              <a:buFontTx/>
              <a:buNone/>
            </a:pPr>
            <a:endParaRPr lang="en-US" altLang="en-US" sz="2400" b="1"/>
          </a:p>
          <a:p>
            <a:pPr lvl="1" eaLnBrk="1" hangingPunct="1">
              <a:spcBef>
                <a:spcPct val="0"/>
              </a:spcBef>
              <a:buFontTx/>
              <a:buNone/>
            </a:pPr>
            <a:endParaRPr lang="en-US" altLang="en-US" sz="2400" b="1"/>
          </a:p>
        </p:txBody>
      </p:sp>
      <p:sp>
        <p:nvSpPr>
          <p:cNvPr id="26630" name="Text Box 6">
            <a:extLst>
              <a:ext uri="{FF2B5EF4-FFF2-40B4-BE49-F238E27FC236}">
                <a16:creationId xmlns:a16="http://schemas.microsoft.com/office/drawing/2014/main" id="{1C104668-41CF-43D7-90C0-785239990EB4}"/>
              </a:ext>
            </a:extLst>
          </p:cNvPr>
          <p:cNvSpPr txBox="1">
            <a:spLocks noChangeArrowheads="1"/>
          </p:cNvSpPr>
          <p:nvPr/>
        </p:nvSpPr>
        <p:spPr bwMode="auto">
          <a:xfrm>
            <a:off x="5562600" y="624840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b="1">
                <a:latin typeface="Arial" panose="020B0604020202020204" pitchFamily="34" charset="0"/>
              </a:rPr>
              <a:t>8c on next slide</a:t>
            </a:r>
          </a:p>
        </p:txBody>
      </p:sp>
      <p:pic>
        <p:nvPicPr>
          <p:cNvPr id="26631" name="Picture 7" descr="shark coprolite">
            <a:extLst>
              <a:ext uri="{FF2B5EF4-FFF2-40B4-BE49-F238E27FC236}">
                <a16:creationId xmlns:a16="http://schemas.microsoft.com/office/drawing/2014/main" id="{30B13999-4092-4093-8A60-C4995F278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86100"/>
            <a:ext cx="3505200" cy="262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9" descr="Shark Coprolite">
            <a:extLst>
              <a:ext uri="{FF2B5EF4-FFF2-40B4-BE49-F238E27FC236}">
                <a16:creationId xmlns:a16="http://schemas.microsoft.com/office/drawing/2014/main" id="{CD5F755A-4A71-4192-825D-F0FE58F60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9400"/>
            <a:ext cx="3124200" cy="208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3" name="AutoShape 1038">
            <a:hlinkClick r:id="rId4" action="ppaction://hlinksldjump" highlightClick="1"/>
            <a:extLst>
              <a:ext uri="{FF2B5EF4-FFF2-40B4-BE49-F238E27FC236}">
                <a16:creationId xmlns:a16="http://schemas.microsoft.com/office/drawing/2014/main" id="{8B3F3D68-D61B-40ED-AE52-189D3E102FD4}"/>
              </a:ext>
            </a:extLst>
          </p:cNvPr>
          <p:cNvSpPr>
            <a:spLocks noChangeArrowheads="1"/>
          </p:cNvSpPr>
          <p:nvPr/>
        </p:nvSpPr>
        <p:spPr bwMode="auto">
          <a:xfrm>
            <a:off x="7010400" y="52578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 name="Action Button: Forward or Next 10">
            <a:hlinkClick r:id="" action="ppaction://hlinkshowjump?jump=nextslide" highlightClick="1"/>
            <a:extLst>
              <a:ext uri="{FF2B5EF4-FFF2-40B4-BE49-F238E27FC236}">
                <a16:creationId xmlns:a16="http://schemas.microsoft.com/office/drawing/2014/main" id="{CBB4DF50-2860-48AC-9C58-0F9BC27B9793}"/>
              </a:ext>
            </a:extLst>
          </p:cNvPr>
          <p:cNvSpPr/>
          <p:nvPr/>
        </p:nvSpPr>
        <p:spPr>
          <a:xfrm>
            <a:off x="7467600" y="6172200"/>
            <a:ext cx="457200" cy="457200"/>
          </a:xfrm>
          <a:prstGeom prst="actionButtonForwardNext">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a:extLst>
              <a:ext uri="{FF2B5EF4-FFF2-40B4-BE49-F238E27FC236}">
                <a16:creationId xmlns:a16="http://schemas.microsoft.com/office/drawing/2014/main" id="{26561759-808C-4A35-97A6-405B614B245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7F71195-ECDC-45A3-9C56-0A7756393621}" type="slidenum">
              <a:rPr lang="en-US" altLang="en-US" sz="1400"/>
              <a:pPr eaLnBrk="1" hangingPunct="1"/>
              <a:t>26</a:t>
            </a:fld>
            <a:endParaRPr lang="en-US" altLang="en-US" sz="1400"/>
          </a:p>
        </p:txBody>
      </p:sp>
      <p:sp>
        <p:nvSpPr>
          <p:cNvPr id="27651" name="Rectangle 2">
            <a:extLst>
              <a:ext uri="{FF2B5EF4-FFF2-40B4-BE49-F238E27FC236}">
                <a16:creationId xmlns:a16="http://schemas.microsoft.com/office/drawing/2014/main" id="{07B58321-A843-4125-970E-EAC70F4F49AD}"/>
              </a:ext>
            </a:extLst>
          </p:cNvPr>
          <p:cNvSpPr>
            <a:spLocks noGrp="1" noChangeArrowheads="1"/>
          </p:cNvSpPr>
          <p:nvPr>
            <p:ph type="body" sz="half" idx="1"/>
          </p:nvPr>
        </p:nvSpPr>
        <p:spPr>
          <a:xfrm>
            <a:off x="152400" y="152400"/>
            <a:ext cx="8839200" cy="55626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8c. This coprolite was produced by a sea turtle that visited a beach in Madagascar about 30 million years ago. Sea turtles visit the same beach today, but their poop has not been replaced by the mineral iron. Iron is found in the gravel at this beach. </a:t>
            </a:r>
          </a:p>
          <a:p>
            <a:pPr eaLnBrk="1" hangingPunct="1"/>
            <a:endParaRPr lang="en-US" altLang="en-US" sz="2800"/>
          </a:p>
        </p:txBody>
      </p:sp>
      <p:pic>
        <p:nvPicPr>
          <p:cNvPr id="27652" name="Picture 3">
            <a:extLst>
              <a:ext uri="{FF2B5EF4-FFF2-40B4-BE49-F238E27FC236}">
                <a16:creationId xmlns:a16="http://schemas.microsoft.com/office/drawing/2014/main" id="{7866A6C9-4E6A-4548-B084-257AF5704D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2590800"/>
            <a:ext cx="2460625" cy="2798763"/>
          </a:xfrm>
          <a:ln w="38100">
            <a:solidFill>
              <a:schemeClr val="tx1"/>
            </a:solidFill>
            <a:miter lim="800000"/>
            <a:headEnd/>
            <a:tailEnd/>
          </a:ln>
        </p:spPr>
      </p:pic>
      <p:pic>
        <p:nvPicPr>
          <p:cNvPr id="27653" name="Picture 4" descr="Turtle Coprolite">
            <a:extLst>
              <a:ext uri="{FF2B5EF4-FFF2-40B4-BE49-F238E27FC236}">
                <a16:creationId xmlns:a16="http://schemas.microsoft.com/office/drawing/2014/main" id="{088CE2A0-8087-4E4A-A69A-1A3956C5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3609975" cy="2230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4" name="AutoShape 1038">
            <a:hlinkClick r:id="rId4" action="ppaction://hlinksldjump" highlightClick="1"/>
            <a:extLst>
              <a:ext uri="{FF2B5EF4-FFF2-40B4-BE49-F238E27FC236}">
                <a16:creationId xmlns:a16="http://schemas.microsoft.com/office/drawing/2014/main" id="{001D7B07-2A5A-4F62-9A93-A666343FFB07}"/>
              </a:ext>
            </a:extLst>
          </p:cNvPr>
          <p:cNvSpPr>
            <a:spLocks noChangeArrowheads="1"/>
          </p:cNvSpPr>
          <p:nvPr/>
        </p:nvSpPr>
        <p:spPr bwMode="auto">
          <a:xfrm>
            <a:off x="8077200" y="48006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1199A56E-8B57-48BF-AB13-573DBCDCA71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C0B2E3D-2D59-430B-ADF2-26B068F6907B}" type="slidenum">
              <a:rPr lang="en-US" altLang="en-US" sz="1400"/>
              <a:pPr eaLnBrk="1" hangingPunct="1"/>
              <a:t>27</a:t>
            </a:fld>
            <a:endParaRPr lang="en-US" altLang="en-US" sz="1400"/>
          </a:p>
        </p:txBody>
      </p:sp>
      <p:sp>
        <p:nvSpPr>
          <p:cNvPr id="28675" name="Text Box 2">
            <a:extLst>
              <a:ext uri="{FF2B5EF4-FFF2-40B4-BE49-F238E27FC236}">
                <a16:creationId xmlns:a16="http://schemas.microsoft.com/office/drawing/2014/main" id="{A9535DCC-CE97-4F74-8F17-D025F5D3D4D8}"/>
              </a:ext>
            </a:extLst>
          </p:cNvPr>
          <p:cNvSpPr txBox="1">
            <a:spLocks noChangeArrowheads="1"/>
          </p:cNvSpPr>
          <p:nvPr/>
        </p:nvSpPr>
        <p:spPr bwMode="auto">
          <a:xfrm>
            <a:off x="533400" y="304800"/>
            <a:ext cx="8153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a:latin typeface="Arial" panose="020B0604020202020204" pitchFamily="34" charset="0"/>
              </a:rPr>
              <a:t>8d. </a:t>
            </a:r>
            <a:r>
              <a:rPr lang="en-US" altLang="en-US" sz="2800" b="1">
                <a:solidFill>
                  <a:srgbClr val="000000"/>
                </a:solidFill>
                <a:latin typeface="Arial" panose="020B0604020202020204" pitchFamily="34" charset="0"/>
              </a:rPr>
              <a:t>This dinosaur coprolite came from a Utah fossil dig that covers the period 65-159 my. Thus, your fossil is no younger than 65 my, and no older than 159 my.  The stone that replaced this dinosaur’s poop is agate. Check to see if you can find any bone fragments in the coprolite. If you find them, what can you say about this dinosaur’s diet?</a:t>
            </a:r>
          </a:p>
        </p:txBody>
      </p:sp>
      <p:sp>
        <p:nvSpPr>
          <p:cNvPr id="28676" name="Rectangle 4">
            <a:extLst>
              <a:ext uri="{FF2B5EF4-FFF2-40B4-BE49-F238E27FC236}">
                <a16:creationId xmlns:a16="http://schemas.microsoft.com/office/drawing/2014/main" id="{E3C62A56-F1EE-403F-AACF-76615ADED9BF}"/>
              </a:ext>
            </a:extLst>
          </p:cNvPr>
          <p:cNvSpPr>
            <a:spLocks noChangeArrowheads="1"/>
          </p:cNvSpPr>
          <p:nvPr/>
        </p:nvSpPr>
        <p:spPr bwMode="auto">
          <a:xfrm>
            <a:off x="3976688" y="2957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28677" name="Picture 3">
            <a:extLst>
              <a:ext uri="{FF2B5EF4-FFF2-40B4-BE49-F238E27FC236}">
                <a16:creationId xmlns:a16="http://schemas.microsoft.com/office/drawing/2014/main" id="{0AD02698-D4F6-4E6E-977C-F2801D557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41750"/>
            <a:ext cx="3810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AutoShape 1038">
            <a:hlinkClick r:id="rId3" action="ppaction://hlinksldjump" highlightClick="1"/>
            <a:extLst>
              <a:ext uri="{FF2B5EF4-FFF2-40B4-BE49-F238E27FC236}">
                <a16:creationId xmlns:a16="http://schemas.microsoft.com/office/drawing/2014/main" id="{AA260389-495C-4C52-8242-9C4C6540874E}"/>
              </a:ext>
            </a:extLst>
          </p:cNvPr>
          <p:cNvSpPr>
            <a:spLocks noChangeArrowheads="1"/>
          </p:cNvSpPr>
          <p:nvPr/>
        </p:nvSpPr>
        <p:spPr bwMode="auto">
          <a:xfrm>
            <a:off x="7315200" y="57912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a:extLst>
              <a:ext uri="{FF2B5EF4-FFF2-40B4-BE49-F238E27FC236}">
                <a16:creationId xmlns:a16="http://schemas.microsoft.com/office/drawing/2014/main" id="{5DD006AB-689A-42C7-8772-59EEA5A86BA7}"/>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7AA0D39-8889-4FC6-9F71-BF657E121146}" type="slidenum">
              <a:rPr lang="en-US" altLang="en-US" sz="1400"/>
              <a:pPr eaLnBrk="1" hangingPunct="1"/>
              <a:t>28</a:t>
            </a:fld>
            <a:endParaRPr lang="en-US" altLang="en-US" sz="1400"/>
          </a:p>
        </p:txBody>
      </p:sp>
      <p:sp>
        <p:nvSpPr>
          <p:cNvPr id="29699" name="Rectangle 2">
            <a:extLst>
              <a:ext uri="{FF2B5EF4-FFF2-40B4-BE49-F238E27FC236}">
                <a16:creationId xmlns:a16="http://schemas.microsoft.com/office/drawing/2014/main" id="{14D94316-C819-4CA0-9651-61721B9A42C2}"/>
              </a:ext>
            </a:extLst>
          </p:cNvPr>
          <p:cNvSpPr>
            <a:spLocks noGrp="1" noChangeArrowheads="1"/>
          </p:cNvSpPr>
          <p:nvPr>
            <p:ph type="body" sz="half" idx="1"/>
          </p:nvPr>
        </p:nvSpPr>
        <p:spPr>
          <a:xfrm>
            <a:off x="152400" y="152400"/>
            <a:ext cx="8839200" cy="5562600"/>
          </a:xfrm>
          <a:solidFill>
            <a:schemeClr val="bg1"/>
          </a:solidFill>
          <a:ln w="38100">
            <a:solidFill>
              <a:schemeClr val="tx1"/>
            </a:solidFill>
            <a:miter lim="800000"/>
            <a:headEnd/>
            <a:tailEnd/>
          </a:ln>
        </p:spPr>
        <p:txBody>
          <a:bodyPr/>
          <a:lstStyle/>
          <a:p>
            <a:pPr eaLnBrk="1" hangingPunct="1">
              <a:buFontTx/>
              <a:buNone/>
            </a:pPr>
            <a:endParaRPr lang="en-US" altLang="en-US" sz="2800"/>
          </a:p>
          <a:p>
            <a:pPr eaLnBrk="1" hangingPunct="1">
              <a:buFontTx/>
              <a:buNone/>
            </a:pPr>
            <a:r>
              <a:rPr lang="en-US" altLang="en-US" sz="2800" b="1">
                <a:latin typeface="Arial" panose="020B0604020202020204" pitchFamily="34" charset="0"/>
                <a:cs typeface="Arial" panose="020B0604020202020204" pitchFamily="34" charset="0"/>
              </a:rPr>
              <a:t>9.</a:t>
            </a:r>
            <a:r>
              <a:rPr lang="en-US" altLang="en-US" sz="2800">
                <a:latin typeface="Arial" panose="020B0604020202020204" pitchFamily="34" charset="0"/>
                <a:cs typeface="Arial" panose="020B0604020202020204" pitchFamily="34" charset="0"/>
              </a:rPr>
              <a:t> </a:t>
            </a:r>
            <a:r>
              <a:rPr lang="en-US" altLang="en-US" sz="2800" b="1">
                <a:latin typeface="Arial" panose="020B0604020202020204" pitchFamily="34" charset="0"/>
                <a:cs typeface="Arial" panose="020B0604020202020204" pitchFamily="34" charset="0"/>
              </a:rPr>
              <a:t>False. This is a tibia (leg bone) of a coyote (</a:t>
            </a:r>
            <a:r>
              <a:rPr lang="en-US" altLang="en-US" sz="2800" b="1" i="1">
                <a:latin typeface="Arial" panose="020B0604020202020204" pitchFamily="34" charset="0"/>
                <a:cs typeface="Arial" panose="020B0604020202020204" pitchFamily="34" charset="0"/>
              </a:rPr>
              <a:t>Canis latrans</a:t>
            </a:r>
            <a:r>
              <a:rPr lang="en-US" altLang="en-US" sz="2800" b="1">
                <a:latin typeface="Arial" panose="020B0604020202020204" pitchFamily="34" charset="0"/>
                <a:cs typeface="Arial" panose="020B0604020202020204" pitchFamily="34" charset="0"/>
              </a:rPr>
              <a:t>) that was recently killed on a road in the desert southwest USA. </a:t>
            </a:r>
          </a:p>
        </p:txBody>
      </p:sp>
      <p:pic>
        <p:nvPicPr>
          <p:cNvPr id="29700" name="Picture 3" descr="Coyote Leg Bone">
            <a:extLst>
              <a:ext uri="{FF2B5EF4-FFF2-40B4-BE49-F238E27FC236}">
                <a16:creationId xmlns:a16="http://schemas.microsoft.com/office/drawing/2014/main" id="{9566948D-167A-4DD8-859D-35CF43BD85A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 y="3886200"/>
            <a:ext cx="7124700" cy="1595438"/>
          </a:xfrm>
          <a:solidFill>
            <a:srgbClr val="F9057F"/>
          </a:solidFill>
          <a:ln w="38100">
            <a:solidFill>
              <a:srgbClr val="000000"/>
            </a:solidFill>
            <a:miter lim="800000"/>
            <a:headEnd/>
            <a:tailEnd/>
          </a:ln>
        </p:spPr>
      </p:pic>
      <p:sp>
        <p:nvSpPr>
          <p:cNvPr id="29701" name="AutoShape 1038">
            <a:hlinkClick r:id="rId3" action="ppaction://hlinksldjump" highlightClick="1"/>
            <a:extLst>
              <a:ext uri="{FF2B5EF4-FFF2-40B4-BE49-F238E27FC236}">
                <a16:creationId xmlns:a16="http://schemas.microsoft.com/office/drawing/2014/main" id="{B4586009-EBE3-4A71-BD92-1B2A11D3A905}"/>
              </a:ext>
            </a:extLst>
          </p:cNvPr>
          <p:cNvSpPr>
            <a:spLocks noChangeArrowheads="1"/>
          </p:cNvSpPr>
          <p:nvPr/>
        </p:nvSpPr>
        <p:spPr bwMode="auto">
          <a:xfrm>
            <a:off x="8001000" y="46482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7">
            <a:extLst>
              <a:ext uri="{FF2B5EF4-FFF2-40B4-BE49-F238E27FC236}">
                <a16:creationId xmlns:a16="http://schemas.microsoft.com/office/drawing/2014/main" id="{79136F09-D67E-4384-AB5B-BB51AC7E108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4C388E2-D8F0-402B-B74C-9F0444CBAD30}" type="slidenum">
              <a:rPr lang="en-US" altLang="en-US" sz="1400"/>
              <a:pPr eaLnBrk="1" hangingPunct="1"/>
              <a:t>29</a:t>
            </a:fld>
            <a:endParaRPr lang="en-US" altLang="en-US" sz="1400"/>
          </a:p>
        </p:txBody>
      </p:sp>
      <p:sp>
        <p:nvSpPr>
          <p:cNvPr id="30723" name="Rectangle 2">
            <a:extLst>
              <a:ext uri="{FF2B5EF4-FFF2-40B4-BE49-F238E27FC236}">
                <a16:creationId xmlns:a16="http://schemas.microsoft.com/office/drawing/2014/main" id="{898547E3-FB2E-4B42-8F5F-D01C4349CD3E}"/>
              </a:ext>
            </a:extLst>
          </p:cNvPr>
          <p:cNvSpPr>
            <a:spLocks noGrp="1" noChangeArrowheads="1"/>
          </p:cNvSpPr>
          <p:nvPr>
            <p:ph type="body" sz="half" idx="1"/>
          </p:nvPr>
        </p:nvSpPr>
        <p:spPr>
          <a:xfrm>
            <a:off x="152400" y="152400"/>
            <a:ext cx="8839200" cy="59436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10. True. This is petrified wood from a tree that lived 340 million years ago. If your specimen is a cross section, you can see the growth rings that were added each year during the growing season. Some are rings are wider than others. Why? Your specimens were replaced, molecule by molecule, with mineral rich silica (sand) in water, forming agate.</a:t>
            </a:r>
          </a:p>
        </p:txBody>
      </p:sp>
      <p:pic>
        <p:nvPicPr>
          <p:cNvPr id="30724" name="Picture 3" descr="Cossection petrified Wood">
            <a:extLst>
              <a:ext uri="{FF2B5EF4-FFF2-40B4-BE49-F238E27FC236}">
                <a16:creationId xmlns:a16="http://schemas.microsoft.com/office/drawing/2014/main" id="{BE077D5E-1F84-4B6E-B7CB-5D53C33DF8F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5800" y="3429000"/>
            <a:ext cx="2971800" cy="2495550"/>
          </a:xfrm>
          <a:ln w="38100">
            <a:solidFill>
              <a:srgbClr val="000000"/>
            </a:solidFill>
            <a:miter lim="800000"/>
            <a:headEnd/>
            <a:tailEnd/>
          </a:ln>
        </p:spPr>
      </p:pic>
      <p:graphicFrame>
        <p:nvGraphicFramePr>
          <p:cNvPr id="30725" name="Object 2">
            <a:extLst>
              <a:ext uri="{FF2B5EF4-FFF2-40B4-BE49-F238E27FC236}">
                <a16:creationId xmlns:a16="http://schemas.microsoft.com/office/drawing/2014/main" id="{0C547C20-E97D-467A-9EAF-40E9AAA16AAA}"/>
              </a:ext>
            </a:extLst>
          </p:cNvPr>
          <p:cNvGraphicFramePr>
            <a:graphicFrameLocks noChangeAspect="1"/>
          </p:cNvGraphicFramePr>
          <p:nvPr/>
        </p:nvGraphicFramePr>
        <p:xfrm>
          <a:off x="5334000" y="3581400"/>
          <a:ext cx="2971800" cy="719138"/>
        </p:xfrm>
        <a:graphic>
          <a:graphicData uri="http://schemas.openxmlformats.org/presentationml/2006/ole">
            <mc:AlternateContent xmlns:mc="http://schemas.openxmlformats.org/markup-compatibility/2006">
              <mc:Choice xmlns:v="urn:schemas-microsoft-com:vml" Requires="v">
                <p:oleObj spid="_x0000_s30727" name="Bitmap Image" r:id="rId4" imgW="847843" imgH="590476" progId="PBrush">
                  <p:embed/>
                </p:oleObj>
              </mc:Choice>
              <mc:Fallback>
                <p:oleObj name="Bitmap Image" r:id="rId4" imgW="847843" imgH="590476"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581400"/>
                        <a:ext cx="2971800" cy="7191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6" name="AutoShape 1038">
            <a:hlinkClick r:id="rId6" action="ppaction://hlinksldjump" highlightClick="1"/>
            <a:extLst>
              <a:ext uri="{FF2B5EF4-FFF2-40B4-BE49-F238E27FC236}">
                <a16:creationId xmlns:a16="http://schemas.microsoft.com/office/drawing/2014/main" id="{FD487498-50B5-4F17-8FFB-4BFED058694F}"/>
              </a:ext>
            </a:extLst>
          </p:cNvPr>
          <p:cNvSpPr>
            <a:spLocks noChangeArrowheads="1"/>
          </p:cNvSpPr>
          <p:nvPr/>
        </p:nvSpPr>
        <p:spPr bwMode="auto">
          <a:xfrm>
            <a:off x="7924800" y="51816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a:extLst>
              <a:ext uri="{FF2B5EF4-FFF2-40B4-BE49-F238E27FC236}">
                <a16:creationId xmlns:a16="http://schemas.microsoft.com/office/drawing/2014/main" id="{ECD3B323-5C37-48E0-81B8-60E6931561D6}"/>
              </a:ext>
            </a:extLst>
          </p:cNvPr>
          <p:cNvSpPr>
            <a:spLocks noGrp="1"/>
          </p:cNvSpPr>
          <p:nvPr>
            <p:ph type="sldNum" sz="quarter" idx="12"/>
          </p:nvPr>
        </p:nvSpPr>
        <p:spPr>
          <a:xfrm>
            <a:off x="7086600" y="64008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26C57F5-DE32-4E55-99C6-25206AAB8361}" type="slidenum">
              <a:rPr lang="en-US" altLang="en-US" sz="1400"/>
              <a:pPr eaLnBrk="1" hangingPunct="1"/>
              <a:t>3</a:t>
            </a:fld>
            <a:endParaRPr lang="en-US" altLang="en-US" sz="1400"/>
          </a:p>
        </p:txBody>
      </p:sp>
      <p:sp>
        <p:nvSpPr>
          <p:cNvPr id="4099" name="Rectangle 2">
            <a:extLst>
              <a:ext uri="{FF2B5EF4-FFF2-40B4-BE49-F238E27FC236}">
                <a16:creationId xmlns:a16="http://schemas.microsoft.com/office/drawing/2014/main" id="{F118C423-3441-4503-89BA-1E2E3E6A5F9C}"/>
              </a:ext>
            </a:extLst>
          </p:cNvPr>
          <p:cNvSpPr>
            <a:spLocks noGrp="1" noChangeArrowheads="1"/>
          </p:cNvSpPr>
          <p:nvPr>
            <p:ph type="body" idx="4294967295"/>
          </p:nvPr>
        </p:nvSpPr>
        <p:spPr>
          <a:xfrm>
            <a:off x="228600" y="990600"/>
            <a:ext cx="8686800" cy="4953000"/>
          </a:xfrm>
          <a:solidFill>
            <a:schemeClr val="bg1"/>
          </a:solidFill>
          <a:extLs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lnSpc>
                <a:spcPct val="90000"/>
              </a:lnSpc>
              <a:buFontTx/>
              <a:buNone/>
            </a:pPr>
            <a:r>
              <a:rPr lang="en-US" altLang="en-US" sz="2000" b="1">
                <a:latin typeface="Arial" panose="020B0604020202020204" pitchFamily="34" charset="0"/>
                <a:cs typeface="Arial" panose="020B0604020202020204" pitchFamily="34" charset="0"/>
              </a:rPr>
              <a:t>Click underlined text below to go to information and exercises!</a:t>
            </a:r>
          </a:p>
          <a:p>
            <a:pPr eaLnBrk="1" hangingPunct="1">
              <a:lnSpc>
                <a:spcPct val="90000"/>
              </a:lnSpc>
              <a:buFontTx/>
              <a:buNone/>
            </a:pPr>
            <a:r>
              <a:rPr lang="en-US" altLang="en-US" sz="2400" b="1">
                <a:latin typeface="Arial" panose="020B0604020202020204" pitchFamily="34" charset="0"/>
                <a:cs typeface="Arial" panose="020B0604020202020204" pitchFamily="34" charset="0"/>
                <a:hlinkClick r:id="rId2" action="ppaction://hlinksldjump"/>
              </a:rPr>
              <a:t>Materials List</a:t>
            </a:r>
            <a:endParaRPr lang="en-US" altLang="en-US" sz="2400" b="1">
              <a:latin typeface="Arial" panose="020B0604020202020204" pitchFamily="34" charset="0"/>
              <a:cs typeface="Arial" panose="020B0604020202020204" pitchFamily="34" charset="0"/>
              <a:hlinkClick r:id="" action="ppaction://hlinkshowjump?jump=nextslide"/>
            </a:endParaRPr>
          </a:p>
          <a:p>
            <a:pPr eaLnBrk="1" hangingPunct="1">
              <a:lnSpc>
                <a:spcPct val="90000"/>
              </a:lnSpc>
              <a:buFontTx/>
              <a:buNone/>
            </a:pPr>
            <a:r>
              <a:rPr lang="en-US" altLang="en-US" sz="2400" b="1">
                <a:latin typeface="Arial" panose="020B0604020202020204" pitchFamily="34" charset="0"/>
                <a:cs typeface="Arial" panose="020B0604020202020204" pitchFamily="34" charset="0"/>
                <a:hlinkClick r:id="rId3" action="ppaction://hlinksldjump"/>
              </a:rPr>
              <a:t>Introduction</a:t>
            </a:r>
            <a:endParaRPr lang="en-US" altLang="en-US" sz="2400" b="1">
              <a:latin typeface="Arial" panose="020B0604020202020204" pitchFamily="34" charset="0"/>
              <a:cs typeface="Arial" panose="020B0604020202020204" pitchFamily="34" charset="0"/>
            </a:endParaRPr>
          </a:p>
          <a:p>
            <a:pPr eaLnBrk="1" hangingPunct="1">
              <a:lnSpc>
                <a:spcPct val="90000"/>
              </a:lnSpc>
              <a:buFontTx/>
              <a:buNone/>
            </a:pPr>
            <a:r>
              <a:rPr lang="en-US" altLang="en-US" sz="2400" b="1">
                <a:latin typeface="Arial" panose="020B0604020202020204" pitchFamily="34" charset="0"/>
                <a:cs typeface="Arial" panose="020B0604020202020204" pitchFamily="34" charset="0"/>
                <a:hlinkClick r:id="rId4" action="ppaction://hlinksldjump"/>
              </a:rPr>
              <a:t>Exercise 1 - Fossils: T/F </a:t>
            </a:r>
            <a:endParaRPr lang="en-US" altLang="en-US" sz="2400" b="1">
              <a:latin typeface="Arial" panose="020B0604020202020204" pitchFamily="34" charset="0"/>
              <a:cs typeface="Arial" panose="020B0604020202020204" pitchFamily="34" charset="0"/>
            </a:endParaRPr>
          </a:p>
          <a:p>
            <a:pPr eaLnBrk="1" hangingPunct="1">
              <a:lnSpc>
                <a:spcPct val="90000"/>
              </a:lnSpc>
              <a:buFontTx/>
              <a:buNone/>
            </a:pPr>
            <a:r>
              <a:rPr lang="en-US" altLang="en-US" sz="2400" b="1" u="sng">
                <a:latin typeface="Arial" panose="020B0604020202020204" pitchFamily="34" charset="0"/>
                <a:cs typeface="Arial" panose="020B0604020202020204" pitchFamily="34" charset="0"/>
                <a:hlinkClick r:id="rId5" action="ppaction://hlinksldjump"/>
              </a:rPr>
              <a:t>Exercise 2 - Geological Time-Line</a:t>
            </a:r>
            <a:r>
              <a:rPr lang="en-US" altLang="en-US" sz="2400" b="1">
                <a:latin typeface="Arial" panose="020B0604020202020204" pitchFamily="34" charset="0"/>
                <a:cs typeface="Arial" panose="020B0604020202020204" pitchFamily="34" charset="0"/>
                <a:hlinkClick r:id="rId5" action="ppaction://hlinksldjump"/>
              </a:rPr>
              <a:t> </a:t>
            </a:r>
            <a:endParaRPr lang="en-US" altLang="en-US" sz="2400" b="1">
              <a:latin typeface="Arial" panose="020B0604020202020204" pitchFamily="34" charset="0"/>
              <a:cs typeface="Arial" panose="020B0604020202020204" pitchFamily="34" charset="0"/>
            </a:endParaRPr>
          </a:p>
          <a:p>
            <a:pPr eaLnBrk="1" hangingPunct="1">
              <a:lnSpc>
                <a:spcPct val="90000"/>
              </a:lnSpc>
              <a:buFontTx/>
              <a:buNone/>
            </a:pPr>
            <a:r>
              <a:rPr lang="en-US" altLang="en-US" sz="2000" b="1" i="1">
                <a:solidFill>
                  <a:srgbClr val="0070C0"/>
                </a:solidFill>
                <a:latin typeface="Arial" panose="020B0604020202020204" pitchFamily="34" charset="0"/>
                <a:cs typeface="Arial" panose="020B0604020202020204" pitchFamily="34" charset="0"/>
              </a:rPr>
              <a:t>Mathematics in higher grade level version: Scientific notation, the laws of exponents, converting fractions to decimals and decimals to percents, measuring, understanding scale</a:t>
            </a:r>
            <a:endParaRPr lang="en-US" altLang="en-US" sz="2000" b="1">
              <a:latin typeface="Arial" panose="020B0604020202020204" pitchFamily="34" charset="0"/>
              <a:cs typeface="Arial" panose="020B0604020202020204" pitchFamily="34" charset="0"/>
            </a:endParaRPr>
          </a:p>
          <a:p>
            <a:pPr eaLnBrk="1" hangingPunct="1">
              <a:lnSpc>
                <a:spcPct val="90000"/>
              </a:lnSpc>
              <a:buFontTx/>
              <a:buNone/>
            </a:pPr>
            <a:r>
              <a:rPr lang="en-US" altLang="en-US" sz="2400" b="1">
                <a:latin typeface="Arial" panose="020B0604020202020204" pitchFamily="34" charset="0"/>
                <a:cs typeface="Arial" panose="020B0604020202020204" pitchFamily="34" charset="0"/>
                <a:hlinkClick r:id="rId6" action="ppaction://hlinksldjump"/>
              </a:rPr>
              <a:t>Suggested Reading &amp; Links</a:t>
            </a:r>
            <a:endParaRPr lang="en-US" altLang="en-US" sz="2400" b="1">
              <a:latin typeface="Arial" panose="020B0604020202020204" pitchFamily="34" charset="0"/>
              <a:cs typeface="Arial" panose="020B0604020202020204" pitchFamily="34" charset="0"/>
            </a:endParaRPr>
          </a:p>
          <a:p>
            <a:pPr>
              <a:buFontTx/>
              <a:buNone/>
            </a:pPr>
            <a:r>
              <a:rPr lang="en-US" altLang="en-US" sz="2000" b="1" i="1">
                <a:solidFill>
                  <a:srgbClr val="FF0000"/>
                </a:solidFill>
                <a:latin typeface="Arial" panose="020B0604020202020204" pitchFamily="34" charset="0"/>
                <a:cs typeface="Arial" panose="020B0604020202020204" pitchFamily="34" charset="0"/>
              </a:rPr>
              <a:t>See file entitled “Unit 1 Fossils Part II” for Exercise 3 (Dating Fossils) and Exercise 4 (Fossil Lineages)</a:t>
            </a:r>
          </a:p>
        </p:txBody>
      </p:sp>
      <p:sp>
        <p:nvSpPr>
          <p:cNvPr id="8196" name="Text Box 3">
            <a:extLst>
              <a:ext uri="{FF2B5EF4-FFF2-40B4-BE49-F238E27FC236}">
                <a16:creationId xmlns:a16="http://schemas.microsoft.com/office/drawing/2014/main" id="{2AFD2963-3C43-4F0D-9EAE-CC76B07F1E59}"/>
              </a:ext>
            </a:extLst>
          </p:cNvPr>
          <p:cNvSpPr txBox="1">
            <a:spLocks noChangeArrowheads="1"/>
          </p:cNvSpPr>
          <p:nvPr/>
        </p:nvSpPr>
        <p:spPr bwMode="auto">
          <a:xfrm>
            <a:off x="685800" y="152400"/>
            <a:ext cx="7772400" cy="646113"/>
          </a:xfrm>
          <a:prstGeom prst="rect">
            <a:avLst/>
          </a:prstGeom>
          <a:solidFill>
            <a:schemeClr val="tx1">
              <a:lumMod val="50000"/>
              <a:lumOff val="50000"/>
            </a:schemeClr>
          </a:solidFill>
          <a:ln w="38100">
            <a:solidFill>
              <a:schemeClr val="tx1"/>
            </a:solidFill>
            <a:miter lim="800000"/>
            <a:headEnd/>
            <a:tailEnd/>
          </a:ln>
        </p:spPr>
        <p:txBody>
          <a:bodyPr>
            <a:spAutoFit/>
          </a:bodyPr>
          <a:lstStyle/>
          <a:p>
            <a:pPr algn="ctr">
              <a:defRPr/>
            </a:pPr>
            <a:r>
              <a:rPr lang="en-US" sz="3600" b="1" dirty="0">
                <a:solidFill>
                  <a:schemeClr val="bg1"/>
                </a:solidFill>
                <a:latin typeface="Arial" charset="0"/>
                <a:cs typeface="+mn-cs"/>
              </a:rPr>
              <a:t>Homepage Unit 1: Fossils - Part I</a:t>
            </a:r>
          </a:p>
        </p:txBody>
      </p:sp>
      <p:sp>
        <p:nvSpPr>
          <p:cNvPr id="8197" name="AutoShape 4">
            <a:hlinkClick r:id="" action="ppaction://noaction" highlightClick="1"/>
            <a:extLst>
              <a:ext uri="{FF2B5EF4-FFF2-40B4-BE49-F238E27FC236}">
                <a16:creationId xmlns:a16="http://schemas.microsoft.com/office/drawing/2014/main" id="{1CC118E7-DF7F-4BF0-B36E-895719A55F64}"/>
              </a:ext>
            </a:extLst>
          </p:cNvPr>
          <p:cNvSpPr>
            <a:spLocks noChangeArrowheads="1"/>
          </p:cNvSpPr>
          <p:nvPr/>
        </p:nvSpPr>
        <p:spPr bwMode="auto">
          <a:xfrm>
            <a:off x="5029200" y="5715000"/>
            <a:ext cx="533400" cy="585788"/>
          </a:xfrm>
          <a:prstGeom prst="actionButtonHome">
            <a:avLst/>
          </a:prstGeom>
          <a:solidFill>
            <a:schemeClr val="tx1">
              <a:lumMod val="50000"/>
              <a:lumOff val="50000"/>
            </a:schemeClr>
          </a:solidFill>
          <a:ln w="9525">
            <a:solidFill>
              <a:schemeClr val="tx1"/>
            </a:solidFill>
            <a:miter lim="800000"/>
            <a:headEnd/>
            <a:tailEnd/>
          </a:ln>
        </p:spPr>
        <p:txBody>
          <a:bodyPr wrap="none" anchor="ctr"/>
          <a:lstStyle/>
          <a:p>
            <a:pPr>
              <a:defRPr/>
            </a:pPr>
            <a:endParaRPr lang="en-US">
              <a:cs typeface="+mn-cs"/>
            </a:endParaRPr>
          </a:p>
        </p:txBody>
      </p:sp>
      <p:sp>
        <p:nvSpPr>
          <p:cNvPr id="4102" name="Text Box 5">
            <a:extLst>
              <a:ext uri="{FF2B5EF4-FFF2-40B4-BE49-F238E27FC236}">
                <a16:creationId xmlns:a16="http://schemas.microsoft.com/office/drawing/2014/main" id="{36820497-68B5-405B-86D9-9C759CFF05F5}"/>
              </a:ext>
            </a:extLst>
          </p:cNvPr>
          <p:cNvSpPr txBox="1">
            <a:spLocks noChangeArrowheads="1"/>
          </p:cNvSpPr>
          <p:nvPr/>
        </p:nvSpPr>
        <p:spPr bwMode="auto">
          <a:xfrm>
            <a:off x="3200400" y="5867400"/>
            <a:ext cx="5367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Clicking the          icon on other slides </a:t>
            </a:r>
          </a:p>
          <a:p>
            <a:pPr eaLnBrk="1" hangingPunct="1"/>
            <a:r>
              <a:rPr lang="en-US" altLang="en-US">
                <a:latin typeface="Arial" panose="020B0604020202020204" pitchFamily="34" charset="0"/>
              </a:rPr>
              <a:t>will bring you back to this page!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a:extLst>
              <a:ext uri="{FF2B5EF4-FFF2-40B4-BE49-F238E27FC236}">
                <a16:creationId xmlns:a16="http://schemas.microsoft.com/office/drawing/2014/main" id="{2CF96ED8-FED1-402D-8CC1-A08837C260EB}"/>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E63988B-A19E-4E21-B7A9-29281EA24E78}" type="slidenum">
              <a:rPr lang="en-US" altLang="en-US" sz="1400"/>
              <a:pPr eaLnBrk="1" hangingPunct="1"/>
              <a:t>30</a:t>
            </a:fld>
            <a:endParaRPr lang="en-US" altLang="en-US" sz="1400"/>
          </a:p>
        </p:txBody>
      </p:sp>
      <p:sp>
        <p:nvSpPr>
          <p:cNvPr id="31747" name="Rectangle 2">
            <a:extLst>
              <a:ext uri="{FF2B5EF4-FFF2-40B4-BE49-F238E27FC236}">
                <a16:creationId xmlns:a16="http://schemas.microsoft.com/office/drawing/2014/main" id="{53CFF46B-0260-4D9B-9C87-861B5F3E4111}"/>
              </a:ext>
            </a:extLst>
          </p:cNvPr>
          <p:cNvSpPr>
            <a:spLocks noGrp="1" noChangeArrowheads="1"/>
          </p:cNvSpPr>
          <p:nvPr>
            <p:ph type="body" sz="half" idx="1"/>
          </p:nvPr>
        </p:nvSpPr>
        <p:spPr>
          <a:xfrm>
            <a:off x="152400" y="152400"/>
            <a:ext cx="8839200" cy="60198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11. False. This is a concretion called a pseudofossil.  It resembles a fossil, but consists of mineral matter that formed when minerals in water are deposited around some particle. The particle might have been another mineral or some piece of organic matter. </a:t>
            </a:r>
          </a:p>
          <a:p>
            <a:pPr eaLnBrk="1" hangingPunct="1">
              <a:buFontTx/>
              <a:buNone/>
            </a:pPr>
            <a:r>
              <a:rPr lang="en-US" altLang="en-US" sz="2400" b="1">
                <a:latin typeface="Arial" panose="020B0604020202020204" pitchFamily="34" charset="0"/>
                <a:cs typeface="Arial" panose="020B0604020202020204" pitchFamily="34" charset="0"/>
              </a:rPr>
              <a:t>Concretions are similar to concrete. Since this material is frequently harder than the surrounding mineral matter, the matrix tends to erode away, leaving the concretion exposed</a:t>
            </a:r>
            <a:r>
              <a:rPr lang="en-US" altLang="en-US" sz="2400">
                <a:latin typeface="Arial" panose="020B0604020202020204" pitchFamily="34" charset="0"/>
                <a:cs typeface="Arial" panose="020B0604020202020204" pitchFamily="34" charset="0"/>
              </a:rPr>
              <a:t>.</a:t>
            </a:r>
          </a:p>
        </p:txBody>
      </p:sp>
      <p:pic>
        <p:nvPicPr>
          <p:cNvPr id="31748" name="Picture 3" descr="Iron Concretion">
            <a:extLst>
              <a:ext uri="{FF2B5EF4-FFF2-40B4-BE49-F238E27FC236}">
                <a16:creationId xmlns:a16="http://schemas.microsoft.com/office/drawing/2014/main" id="{EBAAD7E4-9A94-4E8D-91D9-28E8B4690B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3962400"/>
            <a:ext cx="3048000" cy="1958975"/>
          </a:xfrm>
          <a:ln w="38100">
            <a:solidFill>
              <a:srgbClr val="000000"/>
            </a:solidFill>
            <a:miter lim="800000"/>
            <a:headEnd/>
            <a:tailEnd/>
          </a:ln>
        </p:spPr>
      </p:pic>
      <p:sp>
        <p:nvSpPr>
          <p:cNvPr id="31749" name="AutoShape 1038">
            <a:hlinkClick r:id="rId3" action="ppaction://hlinksldjump" highlightClick="1"/>
            <a:extLst>
              <a:ext uri="{FF2B5EF4-FFF2-40B4-BE49-F238E27FC236}">
                <a16:creationId xmlns:a16="http://schemas.microsoft.com/office/drawing/2014/main" id="{0ABA884D-B04B-44E1-823C-FD5A7FA807C7}"/>
              </a:ext>
            </a:extLst>
          </p:cNvPr>
          <p:cNvSpPr>
            <a:spLocks noChangeArrowheads="1"/>
          </p:cNvSpPr>
          <p:nvPr/>
        </p:nvSpPr>
        <p:spPr bwMode="auto">
          <a:xfrm>
            <a:off x="7924800" y="5105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1750" name="Text Box 4">
            <a:extLst>
              <a:ext uri="{FF2B5EF4-FFF2-40B4-BE49-F238E27FC236}">
                <a16:creationId xmlns:a16="http://schemas.microsoft.com/office/drawing/2014/main" id="{5D7541D9-DA2D-4B33-A0BB-F3D0010B952E}"/>
              </a:ext>
            </a:extLst>
          </p:cNvPr>
          <p:cNvSpPr txBox="1">
            <a:spLocks noChangeArrowheads="1"/>
          </p:cNvSpPr>
          <p:nvPr/>
        </p:nvSpPr>
        <p:spPr bwMode="auto">
          <a:xfrm>
            <a:off x="4953000" y="6324600"/>
            <a:ext cx="2509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1">
                <a:latin typeface="Arial" panose="020B0604020202020204" pitchFamily="34" charset="0"/>
              </a:rPr>
              <a:t>Continued on next slide</a:t>
            </a:r>
          </a:p>
        </p:txBody>
      </p:sp>
      <p:sp>
        <p:nvSpPr>
          <p:cNvPr id="8" name="Action Button: Forward or Next 7">
            <a:hlinkClick r:id="" action="ppaction://hlinkshowjump?jump=nextslide" highlightClick="1"/>
            <a:extLst>
              <a:ext uri="{FF2B5EF4-FFF2-40B4-BE49-F238E27FC236}">
                <a16:creationId xmlns:a16="http://schemas.microsoft.com/office/drawing/2014/main" id="{DEBA0003-02B7-44E7-BC58-2175B8950038}"/>
              </a:ext>
            </a:extLst>
          </p:cNvPr>
          <p:cNvSpPr/>
          <p:nvPr/>
        </p:nvSpPr>
        <p:spPr>
          <a:xfrm>
            <a:off x="7620000" y="6248400"/>
            <a:ext cx="457200" cy="457200"/>
          </a:xfrm>
          <a:prstGeom prst="actionButtonForwardNext">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a:extLst>
              <a:ext uri="{FF2B5EF4-FFF2-40B4-BE49-F238E27FC236}">
                <a16:creationId xmlns:a16="http://schemas.microsoft.com/office/drawing/2014/main" id="{452F02FD-C062-42A0-8BC2-7184E22432A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DEFE1E5-F642-40E9-9F39-56C8446BF4E1}" type="slidenum">
              <a:rPr lang="en-US" altLang="en-US" sz="1400"/>
              <a:pPr eaLnBrk="1" hangingPunct="1"/>
              <a:t>31</a:t>
            </a:fld>
            <a:endParaRPr lang="en-US" altLang="en-US" sz="1400"/>
          </a:p>
        </p:txBody>
      </p:sp>
      <p:sp>
        <p:nvSpPr>
          <p:cNvPr id="32771" name="Rectangle 2">
            <a:extLst>
              <a:ext uri="{FF2B5EF4-FFF2-40B4-BE49-F238E27FC236}">
                <a16:creationId xmlns:a16="http://schemas.microsoft.com/office/drawing/2014/main" id="{68F74007-FC11-4865-B0E8-C52C031E3661}"/>
              </a:ext>
            </a:extLst>
          </p:cNvPr>
          <p:cNvSpPr>
            <a:spLocks noGrp="1" noChangeArrowheads="1"/>
          </p:cNvSpPr>
          <p:nvPr>
            <p:ph type="body" sz="half" idx="1"/>
          </p:nvPr>
        </p:nvSpPr>
        <p:spPr>
          <a:xfrm>
            <a:off x="228600" y="228600"/>
            <a:ext cx="8686800" cy="6324600"/>
          </a:xfrm>
          <a:solidFill>
            <a:schemeClr val="bg1"/>
          </a:solidFill>
          <a:ln w="38100">
            <a:solidFill>
              <a:schemeClr val="tx1"/>
            </a:solidFill>
            <a:miter lim="800000"/>
            <a:headEnd/>
            <a:tailEnd/>
          </a:ln>
        </p:spPr>
        <p:txBody>
          <a:bodyPr/>
          <a:lstStyle/>
          <a:p>
            <a:pPr eaLnBrk="1" hangingPunct="1">
              <a:buFontTx/>
              <a:buNone/>
            </a:pPr>
            <a:r>
              <a:rPr lang="en-US" altLang="en-US" sz="2400" b="1">
                <a:solidFill>
                  <a:srgbClr val="000000"/>
                </a:solidFill>
                <a:latin typeface="Arial" panose="020B0604020202020204" pitchFamily="34" charset="0"/>
                <a:cs typeface="Arial" panose="020B0604020202020204" pitchFamily="34" charset="0"/>
              </a:rPr>
              <a:t>11 (cont.) You might have a particular concretion called a Moki Ball. It is an iron concretion that was formed about 30 my ago around sand crystals. The round shape is thought to be produced from the rolling of the concretion down sandstone cliffs in in Utah. The name comes from the Moki Indians that lived in the area and used the small metal balls to play games similar to our marbles. Medicine men also kept the balls in medicine bags, as they used them to help in healing their patients.  </a:t>
            </a:r>
          </a:p>
          <a:p>
            <a:pPr eaLnBrk="1" hangingPunct="1">
              <a:buFontTx/>
              <a:buNone/>
            </a:pPr>
            <a:endParaRPr lang="en-US" altLang="en-US" sz="2400" b="1"/>
          </a:p>
          <a:p>
            <a:pPr eaLnBrk="1" hangingPunct="1"/>
            <a:endParaRPr lang="en-US" altLang="en-US" sz="2400"/>
          </a:p>
        </p:txBody>
      </p:sp>
      <p:pic>
        <p:nvPicPr>
          <p:cNvPr id="32772" name="Picture 4" descr="moki ball">
            <a:extLst>
              <a:ext uri="{FF2B5EF4-FFF2-40B4-BE49-F238E27FC236}">
                <a16:creationId xmlns:a16="http://schemas.microsoft.com/office/drawing/2014/main" id="{CE4C0F15-6937-4CE0-B023-9394FAC77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191000"/>
            <a:ext cx="3124200" cy="223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7" descr="MoquiBall16">
            <a:extLst>
              <a:ext uri="{FF2B5EF4-FFF2-40B4-BE49-F238E27FC236}">
                <a16:creationId xmlns:a16="http://schemas.microsoft.com/office/drawing/2014/main" id="{43FD6B50-35D1-4599-8749-537A0B065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38600"/>
            <a:ext cx="3429000" cy="2352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4" name="AutoShape 1038">
            <a:hlinkClick r:id="rId4" action="ppaction://hlinksldjump" highlightClick="1"/>
            <a:extLst>
              <a:ext uri="{FF2B5EF4-FFF2-40B4-BE49-F238E27FC236}">
                <a16:creationId xmlns:a16="http://schemas.microsoft.com/office/drawing/2014/main" id="{931FD256-FB32-4A19-98FB-CDDE317F74C5}"/>
              </a:ext>
            </a:extLst>
          </p:cNvPr>
          <p:cNvSpPr>
            <a:spLocks noChangeArrowheads="1"/>
          </p:cNvSpPr>
          <p:nvPr/>
        </p:nvSpPr>
        <p:spPr bwMode="auto">
          <a:xfrm>
            <a:off x="7924800" y="51816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7">
            <a:extLst>
              <a:ext uri="{FF2B5EF4-FFF2-40B4-BE49-F238E27FC236}">
                <a16:creationId xmlns:a16="http://schemas.microsoft.com/office/drawing/2014/main" id="{346BC6C6-078B-4385-8098-02400BCE35F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D46A86B-2959-4588-BE28-0862A9EA28DE}" type="slidenum">
              <a:rPr lang="en-US" altLang="en-US" sz="1400"/>
              <a:pPr eaLnBrk="1" hangingPunct="1"/>
              <a:t>32</a:t>
            </a:fld>
            <a:endParaRPr lang="en-US" altLang="en-US" sz="1400"/>
          </a:p>
        </p:txBody>
      </p:sp>
      <p:sp>
        <p:nvSpPr>
          <p:cNvPr id="33795" name="Rectangle 2">
            <a:extLst>
              <a:ext uri="{FF2B5EF4-FFF2-40B4-BE49-F238E27FC236}">
                <a16:creationId xmlns:a16="http://schemas.microsoft.com/office/drawing/2014/main" id="{ECD5B882-3D42-4053-876C-AF2F1A2B82CF}"/>
              </a:ext>
            </a:extLst>
          </p:cNvPr>
          <p:cNvSpPr>
            <a:spLocks noGrp="1" noChangeArrowheads="1"/>
          </p:cNvSpPr>
          <p:nvPr>
            <p:ph type="body" sz="half" idx="1"/>
          </p:nvPr>
        </p:nvSpPr>
        <p:spPr>
          <a:xfrm>
            <a:off x="152400" y="152400"/>
            <a:ext cx="8839200" cy="5867400"/>
          </a:xfrm>
          <a:solidFill>
            <a:schemeClr val="bg1"/>
          </a:solidFill>
          <a:ln w="38100">
            <a:solidFill>
              <a:schemeClr val="tx1"/>
            </a:solidFill>
            <a:miter lim="800000"/>
            <a:headEnd/>
            <a:tailEnd/>
          </a:ln>
        </p:spPr>
        <p:txBody>
          <a:bodyPr/>
          <a:lstStyle/>
          <a:p>
            <a:pPr eaLnBrk="1" hangingPunct="1">
              <a:buFontTx/>
              <a:buNone/>
            </a:pPr>
            <a:r>
              <a:rPr lang="en-US" altLang="en-US" sz="2800" b="1">
                <a:latin typeface="Arial" panose="020B0604020202020204" pitchFamily="34" charset="0"/>
                <a:cs typeface="Arial" panose="020B0604020202020204" pitchFamily="34" charset="0"/>
              </a:rPr>
              <a:t> 12. True  </a:t>
            </a:r>
          </a:p>
          <a:p>
            <a:pPr eaLnBrk="1" hangingPunct="1">
              <a:buFontTx/>
              <a:buNone/>
            </a:pPr>
            <a:r>
              <a:rPr lang="en-US" altLang="en-US" sz="2800" b="1">
                <a:latin typeface="Arial" panose="020B0604020202020204" pitchFamily="34" charset="0"/>
                <a:cs typeface="Arial" panose="020B0604020202020204" pitchFamily="34" charset="0"/>
              </a:rPr>
              <a:t>12a. This is the tooth of a meat-eating dinosaur called a spinosaurus (</a:t>
            </a:r>
            <a:r>
              <a:rPr lang="en-US" altLang="en-US" sz="2800" b="1" i="1">
                <a:latin typeface="Arial" panose="020B0604020202020204" pitchFamily="34" charset="0"/>
                <a:cs typeface="Arial" panose="020B0604020202020204" pitchFamily="34" charset="0"/>
              </a:rPr>
              <a:t>Spinosaurus marocanus</a:t>
            </a:r>
            <a:r>
              <a:rPr lang="en-US" altLang="en-US" sz="2800" b="1">
                <a:latin typeface="Arial" panose="020B0604020202020204" pitchFamily="34" charset="0"/>
                <a:cs typeface="Arial" panose="020B0604020202020204" pitchFamily="34" charset="0"/>
              </a:rPr>
              <a:t>) that lived 98-105 million years ago. The tooth has had mineral replacement, and was found in the Atlas Mountains of Morocco in Africa.</a:t>
            </a:r>
          </a:p>
        </p:txBody>
      </p:sp>
      <p:pic>
        <p:nvPicPr>
          <p:cNvPr id="33796" name="Picture 3" descr="Spinosaurus Dinosaur Tooth">
            <a:extLst>
              <a:ext uri="{FF2B5EF4-FFF2-40B4-BE49-F238E27FC236}">
                <a16:creationId xmlns:a16="http://schemas.microsoft.com/office/drawing/2014/main" id="{B5E3CAE6-7F0A-405C-9084-49556B6A574B}"/>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693863" y="3783013"/>
            <a:ext cx="3195637" cy="1987550"/>
          </a:xfrm>
          <a:ln w="38100">
            <a:solidFill>
              <a:srgbClr val="000000"/>
            </a:solidFill>
            <a:miter lim="800000"/>
            <a:headEnd/>
            <a:tailEnd/>
          </a:ln>
        </p:spPr>
      </p:pic>
      <p:pic>
        <p:nvPicPr>
          <p:cNvPr id="33797" name="Picture 4" descr="spinosaurus">
            <a:extLst>
              <a:ext uri="{FF2B5EF4-FFF2-40B4-BE49-F238E27FC236}">
                <a16:creationId xmlns:a16="http://schemas.microsoft.com/office/drawing/2014/main" id="{E67D9618-74C6-4350-AC5B-4F13BB83357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795963" y="3783013"/>
            <a:ext cx="1808162" cy="1987550"/>
          </a:xfrm>
          <a:ln w="38100">
            <a:solidFill>
              <a:srgbClr val="000000"/>
            </a:solidFill>
            <a:miter lim="800000"/>
            <a:headEnd/>
            <a:tailEnd/>
          </a:ln>
        </p:spPr>
      </p:pic>
      <p:sp>
        <p:nvSpPr>
          <p:cNvPr id="33798" name="AutoShape 1038">
            <a:hlinkClick r:id="rId4" action="ppaction://hlinksldjump" highlightClick="1"/>
            <a:extLst>
              <a:ext uri="{FF2B5EF4-FFF2-40B4-BE49-F238E27FC236}">
                <a16:creationId xmlns:a16="http://schemas.microsoft.com/office/drawing/2014/main" id="{BDE1E02D-54F9-438C-9AB3-6F9565A40B7C}"/>
              </a:ext>
            </a:extLst>
          </p:cNvPr>
          <p:cNvSpPr>
            <a:spLocks noChangeArrowheads="1"/>
          </p:cNvSpPr>
          <p:nvPr/>
        </p:nvSpPr>
        <p:spPr bwMode="auto">
          <a:xfrm>
            <a:off x="8001000" y="5105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a:extLst>
              <a:ext uri="{FF2B5EF4-FFF2-40B4-BE49-F238E27FC236}">
                <a16:creationId xmlns:a16="http://schemas.microsoft.com/office/drawing/2014/main" id="{3EFE0A03-FC47-4AAD-AD4E-31867EF0E75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35D3233-817C-44FD-A8A3-AF9BE2B93F5C}" type="slidenum">
              <a:rPr lang="en-US" altLang="en-US" sz="1400"/>
              <a:pPr eaLnBrk="1" hangingPunct="1"/>
              <a:t>33</a:t>
            </a:fld>
            <a:endParaRPr lang="en-US" altLang="en-US" sz="1400"/>
          </a:p>
        </p:txBody>
      </p:sp>
      <p:sp>
        <p:nvSpPr>
          <p:cNvPr id="34819" name="Rectangle 1028">
            <a:extLst>
              <a:ext uri="{FF2B5EF4-FFF2-40B4-BE49-F238E27FC236}">
                <a16:creationId xmlns:a16="http://schemas.microsoft.com/office/drawing/2014/main" id="{09C3CF6A-B8A2-4C7E-8AF6-9D45E4B650EC}"/>
              </a:ext>
            </a:extLst>
          </p:cNvPr>
          <p:cNvSpPr>
            <a:spLocks noChangeArrowheads="1"/>
          </p:cNvSpPr>
          <p:nvPr/>
        </p:nvSpPr>
        <p:spPr bwMode="auto">
          <a:xfrm>
            <a:off x="0" y="2286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latin typeface="Arial" panose="020B0604020202020204" pitchFamily="34" charset="0"/>
              </a:rPr>
              <a:t>12b. </a:t>
            </a:r>
            <a:r>
              <a:rPr lang="en-US" altLang="en-US" b="1" i="1">
                <a:latin typeface="Arial" panose="020B0604020202020204" pitchFamily="34" charset="0"/>
              </a:rPr>
              <a:t>Mosasaurus</a:t>
            </a:r>
            <a:r>
              <a:rPr lang="en-US" altLang="en-US" b="1">
                <a:latin typeface="Arial" panose="020B0604020202020204" pitchFamily="34" charset="0"/>
              </a:rPr>
              <a:t> was a predator that inspired legends of dragons. The name means "Meuse lizard", because it was first found in the Meuse River in the Netherlands. This animal lived in the seas during the Age of Dinosaurs (70 million years ago), and obtained lengths of 10 meters (30 feet). Its streamlined body, powerful, paddle-like limbs, and huge jaws with numerous razor-like teeth allowed this animal to catch and consume large fish, turtles, mollusks, and shellfish. Your tooth was collected in Morocco, Africa.</a:t>
            </a:r>
          </a:p>
        </p:txBody>
      </p:sp>
      <p:pic>
        <p:nvPicPr>
          <p:cNvPr id="34820" name="Picture 1027">
            <a:extLst>
              <a:ext uri="{FF2B5EF4-FFF2-40B4-BE49-F238E27FC236}">
                <a16:creationId xmlns:a16="http://schemas.microsoft.com/office/drawing/2014/main" id="{9A1C3021-4846-4F58-91D7-501AD593F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43400"/>
            <a:ext cx="73914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AutoShape 1038">
            <a:hlinkClick r:id="rId3" action="ppaction://hlinksldjump" highlightClick="1"/>
            <a:extLst>
              <a:ext uri="{FF2B5EF4-FFF2-40B4-BE49-F238E27FC236}">
                <a16:creationId xmlns:a16="http://schemas.microsoft.com/office/drawing/2014/main" id="{A925CBBF-2663-4F37-82DC-69EDF660CF66}"/>
              </a:ext>
            </a:extLst>
          </p:cNvPr>
          <p:cNvSpPr>
            <a:spLocks noChangeArrowheads="1"/>
          </p:cNvSpPr>
          <p:nvPr/>
        </p:nvSpPr>
        <p:spPr bwMode="auto">
          <a:xfrm>
            <a:off x="7924800" y="5867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a:extLst>
              <a:ext uri="{FF2B5EF4-FFF2-40B4-BE49-F238E27FC236}">
                <a16:creationId xmlns:a16="http://schemas.microsoft.com/office/drawing/2014/main" id="{E888BE1E-3D62-43AC-BD48-1772B4E2D7E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CD6B269-8F42-4582-BB13-1132CBFFBEFF}" type="slidenum">
              <a:rPr lang="en-US" altLang="en-US" sz="1400"/>
              <a:pPr eaLnBrk="1" hangingPunct="1"/>
              <a:t>34</a:t>
            </a:fld>
            <a:endParaRPr lang="en-US" altLang="en-US" sz="1400"/>
          </a:p>
        </p:txBody>
      </p:sp>
      <p:sp>
        <p:nvSpPr>
          <p:cNvPr id="35843" name="Rectangle 1026">
            <a:extLst>
              <a:ext uri="{FF2B5EF4-FFF2-40B4-BE49-F238E27FC236}">
                <a16:creationId xmlns:a16="http://schemas.microsoft.com/office/drawing/2014/main" id="{AC2E3681-E067-4BDD-8E23-1E8F6F230829}"/>
              </a:ext>
            </a:extLst>
          </p:cNvPr>
          <p:cNvSpPr>
            <a:spLocks noGrp="1" noChangeArrowheads="1"/>
          </p:cNvSpPr>
          <p:nvPr>
            <p:ph type="title"/>
          </p:nvPr>
        </p:nvSpPr>
        <p:spPr/>
        <p:txBody>
          <a:bodyPr/>
          <a:lstStyle/>
          <a:p>
            <a:pPr eaLnBrk="1" hangingPunct="1"/>
            <a:endParaRPr lang="en-US" altLang="en-US"/>
          </a:p>
        </p:txBody>
      </p:sp>
      <p:sp>
        <p:nvSpPr>
          <p:cNvPr id="35844" name="Rectangle 1027">
            <a:extLst>
              <a:ext uri="{FF2B5EF4-FFF2-40B4-BE49-F238E27FC236}">
                <a16:creationId xmlns:a16="http://schemas.microsoft.com/office/drawing/2014/main" id="{2424A231-84B1-4151-A19A-495A3C43CAC4}"/>
              </a:ext>
            </a:extLst>
          </p:cNvPr>
          <p:cNvSpPr>
            <a:spLocks noGrp="1" noChangeArrowheads="1"/>
          </p:cNvSpPr>
          <p:nvPr>
            <p:ph type="body" sz="half" idx="1"/>
          </p:nvPr>
        </p:nvSpPr>
        <p:spPr>
          <a:xfrm>
            <a:off x="0" y="0"/>
            <a:ext cx="9144000" cy="60960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13. False. This is a pottery sherd that was produced by Pueblo Indians in northern New Mexico about 400 years ago. These Indians always broke their pots when being attacked by Apaches, so that the Apaches would not have the use of them. Former Pueblo Indian sites thus have huge mounds of pottery pieces called sherds. </a:t>
            </a:r>
          </a:p>
        </p:txBody>
      </p:sp>
      <p:pic>
        <p:nvPicPr>
          <p:cNvPr id="35845" name="Picture 1028" descr="pueblopott">
            <a:extLst>
              <a:ext uri="{FF2B5EF4-FFF2-40B4-BE49-F238E27FC236}">
                <a16:creationId xmlns:a16="http://schemas.microsoft.com/office/drawing/2014/main" id="{C47D1028-A9C5-4A9F-A325-26D612E1C7E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43400" y="2743200"/>
            <a:ext cx="3505200" cy="3136900"/>
          </a:xfrm>
          <a:ln w="38100">
            <a:solidFill>
              <a:schemeClr val="tx1"/>
            </a:solidFill>
            <a:miter lim="800000"/>
            <a:headEnd/>
            <a:tailEnd/>
          </a:ln>
        </p:spPr>
      </p:pic>
      <p:pic>
        <p:nvPicPr>
          <p:cNvPr id="35846" name="Picture 1031" descr="J00042TN">
            <a:extLst>
              <a:ext uri="{FF2B5EF4-FFF2-40B4-BE49-F238E27FC236}">
                <a16:creationId xmlns:a16="http://schemas.microsoft.com/office/drawing/2014/main" id="{7AAD5CD3-C979-4480-BC29-08347F9E6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3505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AutoShape 1038">
            <a:hlinkClick r:id="rId4" action="ppaction://hlinksldjump" highlightClick="1"/>
            <a:extLst>
              <a:ext uri="{FF2B5EF4-FFF2-40B4-BE49-F238E27FC236}">
                <a16:creationId xmlns:a16="http://schemas.microsoft.com/office/drawing/2014/main" id="{414C5BC0-326F-4C6F-8739-6D14508372F8}"/>
              </a:ext>
            </a:extLst>
          </p:cNvPr>
          <p:cNvSpPr>
            <a:spLocks noChangeArrowheads="1"/>
          </p:cNvSpPr>
          <p:nvPr/>
        </p:nvSpPr>
        <p:spPr bwMode="auto">
          <a:xfrm>
            <a:off x="8077200" y="5105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a:extLst>
              <a:ext uri="{FF2B5EF4-FFF2-40B4-BE49-F238E27FC236}">
                <a16:creationId xmlns:a16="http://schemas.microsoft.com/office/drawing/2014/main" id="{70923C70-BF7E-4ED9-9480-AD2AC8DB612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7929C65-1DE6-46D1-8A71-CECF1B7060FD}" type="slidenum">
              <a:rPr lang="en-US" altLang="en-US" sz="1400"/>
              <a:pPr eaLnBrk="1" hangingPunct="1"/>
              <a:t>35</a:t>
            </a:fld>
            <a:endParaRPr lang="en-US" altLang="en-US" sz="1400"/>
          </a:p>
        </p:txBody>
      </p:sp>
      <p:sp>
        <p:nvSpPr>
          <p:cNvPr id="36867" name="Rectangle 1026">
            <a:extLst>
              <a:ext uri="{FF2B5EF4-FFF2-40B4-BE49-F238E27FC236}">
                <a16:creationId xmlns:a16="http://schemas.microsoft.com/office/drawing/2014/main" id="{C9A07176-1B77-48DB-85F3-766867275B5C}"/>
              </a:ext>
            </a:extLst>
          </p:cNvPr>
          <p:cNvSpPr>
            <a:spLocks noGrp="1" noChangeArrowheads="1"/>
          </p:cNvSpPr>
          <p:nvPr>
            <p:ph type="title"/>
          </p:nvPr>
        </p:nvSpPr>
        <p:spPr/>
        <p:txBody>
          <a:bodyPr/>
          <a:lstStyle/>
          <a:p>
            <a:pPr eaLnBrk="1" hangingPunct="1"/>
            <a:endParaRPr lang="en-US" altLang="en-US"/>
          </a:p>
        </p:txBody>
      </p:sp>
      <p:sp>
        <p:nvSpPr>
          <p:cNvPr id="36868" name="Rectangle 1027">
            <a:extLst>
              <a:ext uri="{FF2B5EF4-FFF2-40B4-BE49-F238E27FC236}">
                <a16:creationId xmlns:a16="http://schemas.microsoft.com/office/drawing/2014/main" id="{394220C7-0B24-404D-AEDF-F8D07FECE639}"/>
              </a:ext>
            </a:extLst>
          </p:cNvPr>
          <p:cNvSpPr>
            <a:spLocks noGrp="1" noChangeArrowheads="1"/>
          </p:cNvSpPr>
          <p:nvPr>
            <p:ph type="body" sz="half" idx="1"/>
          </p:nvPr>
        </p:nvSpPr>
        <p:spPr>
          <a:xfrm>
            <a:off x="152400" y="152400"/>
            <a:ext cx="8839200" cy="60960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14. True. This is a trilobite (</a:t>
            </a:r>
            <a:r>
              <a:rPr lang="en-US" altLang="en-US" sz="2400" b="1" i="1">
                <a:latin typeface="Arial" panose="020B0604020202020204" pitchFamily="34" charset="0"/>
                <a:cs typeface="Arial" panose="020B0604020202020204" pitchFamily="34" charset="0"/>
              </a:rPr>
              <a:t>Elrathia kingi</a:t>
            </a:r>
            <a:r>
              <a:rPr lang="en-US" altLang="en-US" sz="2400" b="1">
                <a:latin typeface="Arial" panose="020B0604020202020204" pitchFamily="34" charset="0"/>
                <a:cs typeface="Arial" panose="020B0604020202020204" pitchFamily="34" charset="0"/>
              </a:rPr>
              <a:t>), one of the 10,000 species that lived in our seas over 500 million years ago. Before fish, the trilobites, squids, and octopi were the major predators in our oceans. All trilobites are now extinct (no species exist today). However, trilobites are ancient relatives of modern arthropods like insects and spiders. Your specimen was collected in ancient sea beds from Morocco. Its exoskeleton has been replaced by a carbon film, much as in an imprint or an impression.</a:t>
            </a:r>
          </a:p>
        </p:txBody>
      </p:sp>
      <p:pic>
        <p:nvPicPr>
          <p:cNvPr id="36869" name="Picture 1028">
            <a:extLst>
              <a:ext uri="{FF2B5EF4-FFF2-40B4-BE49-F238E27FC236}">
                <a16:creationId xmlns:a16="http://schemas.microsoft.com/office/drawing/2014/main" id="{CBAF30EE-ABC1-4D23-BD35-AA508CE3E78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47800" y="3810000"/>
            <a:ext cx="3125788" cy="2081213"/>
          </a:xfrm>
          <a:ln w="38100">
            <a:solidFill>
              <a:schemeClr val="tx1"/>
            </a:solidFill>
            <a:miter lim="800000"/>
            <a:headEnd/>
            <a:tailEnd/>
          </a:ln>
        </p:spPr>
      </p:pic>
      <p:pic>
        <p:nvPicPr>
          <p:cNvPr id="36870" name="Picture 1029" descr="Trilobite">
            <a:extLst>
              <a:ext uri="{FF2B5EF4-FFF2-40B4-BE49-F238E27FC236}">
                <a16:creationId xmlns:a16="http://schemas.microsoft.com/office/drawing/2014/main" id="{BE54BA45-9224-4AF1-B5B7-C31932313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0"/>
            <a:ext cx="2763838" cy="2085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1" name="AutoShape 1038">
            <a:hlinkClick r:id="rId4" action="ppaction://hlinksldjump" highlightClick="1"/>
            <a:extLst>
              <a:ext uri="{FF2B5EF4-FFF2-40B4-BE49-F238E27FC236}">
                <a16:creationId xmlns:a16="http://schemas.microsoft.com/office/drawing/2014/main" id="{E40C124D-F799-4BF0-AA21-E60746E442C8}"/>
              </a:ext>
            </a:extLst>
          </p:cNvPr>
          <p:cNvSpPr>
            <a:spLocks noChangeArrowheads="1"/>
          </p:cNvSpPr>
          <p:nvPr/>
        </p:nvSpPr>
        <p:spPr bwMode="auto">
          <a:xfrm>
            <a:off x="8077200" y="53340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7">
            <a:extLst>
              <a:ext uri="{FF2B5EF4-FFF2-40B4-BE49-F238E27FC236}">
                <a16:creationId xmlns:a16="http://schemas.microsoft.com/office/drawing/2014/main" id="{B7CBCCDE-38EB-404C-AC35-941EE681ECF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03348DE-4185-47E3-9FA5-FA356BDA2976}" type="slidenum">
              <a:rPr lang="en-US" altLang="en-US" sz="1400"/>
              <a:pPr eaLnBrk="1" hangingPunct="1"/>
              <a:t>36</a:t>
            </a:fld>
            <a:endParaRPr lang="en-US" altLang="en-US" sz="1400"/>
          </a:p>
        </p:txBody>
      </p:sp>
      <p:sp>
        <p:nvSpPr>
          <p:cNvPr id="37891" name="Rectangle 1026">
            <a:extLst>
              <a:ext uri="{FF2B5EF4-FFF2-40B4-BE49-F238E27FC236}">
                <a16:creationId xmlns:a16="http://schemas.microsoft.com/office/drawing/2014/main" id="{9C8F2E5C-BD26-44FB-8AC1-4FF17AEB11CE}"/>
              </a:ext>
            </a:extLst>
          </p:cNvPr>
          <p:cNvSpPr>
            <a:spLocks noGrp="1" noChangeArrowheads="1"/>
          </p:cNvSpPr>
          <p:nvPr>
            <p:ph type="body" sz="half" idx="1"/>
          </p:nvPr>
        </p:nvSpPr>
        <p:spPr>
          <a:xfrm>
            <a:off x="304800" y="0"/>
            <a:ext cx="8610600" cy="60960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15a. True. This is a tooth of a mega-toothed shark (</a:t>
            </a:r>
            <a:r>
              <a:rPr lang="en-US" altLang="en-US" sz="2400" b="1" i="1">
                <a:latin typeface="Arial" panose="020B0604020202020204" pitchFamily="34" charset="0"/>
                <a:cs typeface="Arial" panose="020B0604020202020204" pitchFamily="34" charset="0"/>
              </a:rPr>
              <a:t>Carcharocles auriculatus</a:t>
            </a:r>
            <a:r>
              <a:rPr lang="en-US" altLang="en-US" sz="2400" b="1">
                <a:latin typeface="Arial" panose="020B0604020202020204" pitchFamily="34" charset="0"/>
                <a:cs typeface="Arial" panose="020B0604020202020204" pitchFamily="34" charset="0"/>
              </a:rPr>
              <a:t>) that is 2 million years old.  The largest shark living today is about 30 feet long. Sharks that lived in our oceans millions of years ago were much larger. This tooth came from a shark that was probably over 40 feet long. The enamel is still present in its original form, though the bone has been replaced by minerals.</a:t>
            </a:r>
          </a:p>
        </p:txBody>
      </p:sp>
      <p:graphicFrame>
        <p:nvGraphicFramePr>
          <p:cNvPr id="37892" name="Object 1028">
            <a:extLst>
              <a:ext uri="{FF2B5EF4-FFF2-40B4-BE49-F238E27FC236}">
                <a16:creationId xmlns:a16="http://schemas.microsoft.com/office/drawing/2014/main" id="{DCA0FE80-600C-4686-87B9-26BD86D4E675}"/>
              </a:ext>
            </a:extLst>
          </p:cNvPr>
          <p:cNvGraphicFramePr>
            <a:graphicFrameLocks noGrp="1" noChangeAspect="1"/>
          </p:cNvGraphicFramePr>
          <p:nvPr>
            <p:ph sz="quarter" idx="3"/>
          </p:nvPr>
        </p:nvGraphicFramePr>
        <p:xfrm>
          <a:off x="1620838" y="3990975"/>
          <a:ext cx="2232025" cy="1800225"/>
        </p:xfrm>
        <a:graphic>
          <a:graphicData uri="http://schemas.openxmlformats.org/presentationml/2006/ole">
            <mc:AlternateContent xmlns:mc="http://schemas.openxmlformats.org/markup-compatibility/2006">
              <mc:Choice xmlns:v="urn:schemas-microsoft-com:vml" Requires="v">
                <p:oleObj spid="_x0000_s37897" r:id="rId3" imgW="2362530" imgH="1980952" progId="PBrush">
                  <p:embed/>
                </p:oleObj>
              </mc:Choice>
              <mc:Fallback>
                <p:oleObj r:id="rId3" imgW="2362530" imgH="1980952" progId="PBrush">
                  <p:embed/>
                  <p:pic>
                    <p:nvPicPr>
                      <p:cNvPr id="0" name="Object 102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3990975"/>
                        <a:ext cx="2232025" cy="18002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7893" name="Picture 1030" descr="Megalodon_Tooth_6">
            <a:extLst>
              <a:ext uri="{FF2B5EF4-FFF2-40B4-BE49-F238E27FC236}">
                <a16:creationId xmlns:a16="http://schemas.microsoft.com/office/drawing/2014/main" id="{36D49C9E-DC12-48E7-B370-91525C2C9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00400"/>
            <a:ext cx="1990725"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4" name="AutoShape 1038">
            <a:hlinkClick r:id="rId6" action="ppaction://hlinksldjump" highlightClick="1"/>
            <a:extLst>
              <a:ext uri="{FF2B5EF4-FFF2-40B4-BE49-F238E27FC236}">
                <a16:creationId xmlns:a16="http://schemas.microsoft.com/office/drawing/2014/main" id="{96862225-EF00-4ECC-ADA8-64E2816E75F1}"/>
              </a:ext>
            </a:extLst>
          </p:cNvPr>
          <p:cNvSpPr>
            <a:spLocks noChangeArrowheads="1"/>
          </p:cNvSpPr>
          <p:nvPr/>
        </p:nvSpPr>
        <p:spPr bwMode="auto">
          <a:xfrm>
            <a:off x="7924800" y="5105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7895" name="Text Box 4">
            <a:extLst>
              <a:ext uri="{FF2B5EF4-FFF2-40B4-BE49-F238E27FC236}">
                <a16:creationId xmlns:a16="http://schemas.microsoft.com/office/drawing/2014/main" id="{6AF8AD40-0953-4993-BF07-3926B9D7C38C}"/>
              </a:ext>
            </a:extLst>
          </p:cNvPr>
          <p:cNvSpPr txBox="1">
            <a:spLocks noChangeArrowheads="1"/>
          </p:cNvSpPr>
          <p:nvPr/>
        </p:nvSpPr>
        <p:spPr bwMode="auto">
          <a:xfrm>
            <a:off x="5562600" y="6324600"/>
            <a:ext cx="1849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1">
                <a:latin typeface="Arial" panose="020B0604020202020204" pitchFamily="34" charset="0"/>
              </a:rPr>
              <a:t>15b on next slide</a:t>
            </a:r>
          </a:p>
        </p:txBody>
      </p:sp>
      <p:sp>
        <p:nvSpPr>
          <p:cNvPr id="9" name="Action Button: Forward or Next 8">
            <a:hlinkClick r:id="" action="ppaction://hlinkshowjump?jump=nextslide" highlightClick="1"/>
            <a:extLst>
              <a:ext uri="{FF2B5EF4-FFF2-40B4-BE49-F238E27FC236}">
                <a16:creationId xmlns:a16="http://schemas.microsoft.com/office/drawing/2014/main" id="{4973C6E6-78FA-4D7C-88E3-3ED4451691DE}"/>
              </a:ext>
            </a:extLst>
          </p:cNvPr>
          <p:cNvSpPr/>
          <p:nvPr/>
        </p:nvSpPr>
        <p:spPr>
          <a:xfrm>
            <a:off x="7620000" y="6248400"/>
            <a:ext cx="457200" cy="457200"/>
          </a:xfrm>
          <a:prstGeom prst="actionButtonForwardNext">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6">
            <a:extLst>
              <a:ext uri="{FF2B5EF4-FFF2-40B4-BE49-F238E27FC236}">
                <a16:creationId xmlns:a16="http://schemas.microsoft.com/office/drawing/2014/main" id="{489D7BAD-F7F9-4498-9C71-52E3B35DFBB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70BE925-72C0-4D1A-9DA6-1853B52AFB3A}" type="slidenum">
              <a:rPr lang="en-US" altLang="en-US" sz="1400"/>
              <a:pPr eaLnBrk="1" hangingPunct="1"/>
              <a:t>37</a:t>
            </a:fld>
            <a:endParaRPr lang="en-US" altLang="en-US" sz="1400"/>
          </a:p>
        </p:txBody>
      </p:sp>
      <p:sp>
        <p:nvSpPr>
          <p:cNvPr id="38915" name="Rectangle 1026">
            <a:extLst>
              <a:ext uri="{FF2B5EF4-FFF2-40B4-BE49-F238E27FC236}">
                <a16:creationId xmlns:a16="http://schemas.microsoft.com/office/drawing/2014/main" id="{535F3BBF-F32A-4397-81CC-97BA4D72E9B6}"/>
              </a:ext>
            </a:extLst>
          </p:cNvPr>
          <p:cNvSpPr>
            <a:spLocks noGrp="1" noChangeArrowheads="1"/>
          </p:cNvSpPr>
          <p:nvPr>
            <p:ph type="title"/>
          </p:nvPr>
        </p:nvSpPr>
        <p:spPr/>
        <p:txBody>
          <a:bodyPr/>
          <a:lstStyle/>
          <a:p>
            <a:pPr eaLnBrk="1" hangingPunct="1"/>
            <a:r>
              <a:rPr lang="en-US" altLang="en-US"/>
              <a:t>                                                                          </a:t>
            </a:r>
          </a:p>
        </p:txBody>
      </p:sp>
      <p:sp>
        <p:nvSpPr>
          <p:cNvPr id="38916" name="Rectangle 1027">
            <a:extLst>
              <a:ext uri="{FF2B5EF4-FFF2-40B4-BE49-F238E27FC236}">
                <a16:creationId xmlns:a16="http://schemas.microsoft.com/office/drawing/2014/main" id="{221A46AC-21E3-4C82-AA6B-9D2F10B4FAC9}"/>
              </a:ext>
            </a:extLst>
          </p:cNvPr>
          <p:cNvSpPr>
            <a:spLocks noGrp="1" noChangeArrowheads="1"/>
          </p:cNvSpPr>
          <p:nvPr>
            <p:ph type="body" sz="half" idx="1"/>
          </p:nvPr>
        </p:nvSpPr>
        <p:spPr>
          <a:xfrm>
            <a:off x="228600" y="152400"/>
            <a:ext cx="8763000" cy="59436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15b.  True. Bison dispersed into North America from Asia during the Middle Pleistocene Era, 300,000 years ago. While native species of horse, llama, and elephant went extinct at the end of the Pleistocene, bison survived.  This tooth is 4,000 years old, and is at the stage of partial mineral replacement. It is of the living species </a:t>
            </a:r>
            <a:r>
              <a:rPr lang="en-US" altLang="en-US" sz="2400" b="1" i="1">
                <a:latin typeface="Arial" panose="020B0604020202020204" pitchFamily="34" charset="0"/>
                <a:cs typeface="Arial" panose="020B0604020202020204" pitchFamily="34" charset="0"/>
              </a:rPr>
              <a:t>Bison bison</a:t>
            </a:r>
            <a:r>
              <a:rPr lang="en-US" altLang="en-US" sz="2400" b="1">
                <a:latin typeface="Arial" panose="020B0604020202020204" pitchFamily="34" charset="0"/>
                <a:cs typeface="Arial" panose="020B0604020202020204" pitchFamily="34" charset="0"/>
              </a:rPr>
              <a:t>. Fossils do not have to be material from extinct species!</a:t>
            </a:r>
          </a:p>
          <a:p>
            <a:pPr eaLnBrk="1" hangingPunct="1"/>
            <a:endParaRPr lang="en-US" altLang="en-US" sz="2800" b="1"/>
          </a:p>
          <a:p>
            <a:pPr eaLnBrk="1" hangingPunct="1"/>
            <a:endParaRPr lang="en-US" altLang="en-US" sz="2800"/>
          </a:p>
        </p:txBody>
      </p:sp>
      <p:pic>
        <p:nvPicPr>
          <p:cNvPr id="38917" name="Picture 1028" descr="bison">
            <a:extLst>
              <a:ext uri="{FF2B5EF4-FFF2-40B4-BE49-F238E27FC236}">
                <a16:creationId xmlns:a16="http://schemas.microsoft.com/office/drawing/2014/main" id="{AC030230-61AD-483C-9C4E-7A8FCDCC7A0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3886200"/>
            <a:ext cx="2286000" cy="2063750"/>
          </a:xfrm>
          <a:ln w="38100">
            <a:solidFill>
              <a:schemeClr val="tx1"/>
            </a:solidFill>
            <a:miter lim="800000"/>
            <a:headEnd/>
            <a:tailEnd/>
          </a:ln>
        </p:spPr>
      </p:pic>
      <p:pic>
        <p:nvPicPr>
          <p:cNvPr id="38918" name="Picture 1029" descr="Fossil Bison Tooth">
            <a:extLst>
              <a:ext uri="{FF2B5EF4-FFF2-40B4-BE49-F238E27FC236}">
                <a16:creationId xmlns:a16="http://schemas.microsoft.com/office/drawing/2014/main" id="{57466E77-7C22-4331-B2C8-EBF1528B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2586038" cy="1917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9" name="AutoShape 1038">
            <a:hlinkClick r:id="rId4" action="ppaction://hlinksldjump" highlightClick="1"/>
            <a:extLst>
              <a:ext uri="{FF2B5EF4-FFF2-40B4-BE49-F238E27FC236}">
                <a16:creationId xmlns:a16="http://schemas.microsoft.com/office/drawing/2014/main" id="{9E9322DA-E860-40D1-956A-224009C5862D}"/>
              </a:ext>
            </a:extLst>
          </p:cNvPr>
          <p:cNvSpPr>
            <a:spLocks noChangeArrowheads="1"/>
          </p:cNvSpPr>
          <p:nvPr/>
        </p:nvSpPr>
        <p:spPr bwMode="auto">
          <a:xfrm>
            <a:off x="8001000" y="5105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8920" name="Text Box 4">
            <a:extLst>
              <a:ext uri="{FF2B5EF4-FFF2-40B4-BE49-F238E27FC236}">
                <a16:creationId xmlns:a16="http://schemas.microsoft.com/office/drawing/2014/main" id="{BFCA7A34-2119-4560-9962-514FE051554E}"/>
              </a:ext>
            </a:extLst>
          </p:cNvPr>
          <p:cNvSpPr txBox="1">
            <a:spLocks noChangeArrowheads="1"/>
          </p:cNvSpPr>
          <p:nvPr/>
        </p:nvSpPr>
        <p:spPr bwMode="auto">
          <a:xfrm>
            <a:off x="5562600" y="6324600"/>
            <a:ext cx="1849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1">
                <a:latin typeface="Arial" panose="020B0604020202020204" pitchFamily="34" charset="0"/>
              </a:rPr>
              <a:t>15c on next slide</a:t>
            </a:r>
          </a:p>
        </p:txBody>
      </p:sp>
      <p:sp>
        <p:nvSpPr>
          <p:cNvPr id="10" name="Action Button: Forward or Next 9">
            <a:hlinkClick r:id="" action="ppaction://hlinkshowjump?jump=nextslide" highlightClick="1"/>
            <a:extLst>
              <a:ext uri="{FF2B5EF4-FFF2-40B4-BE49-F238E27FC236}">
                <a16:creationId xmlns:a16="http://schemas.microsoft.com/office/drawing/2014/main" id="{2FC82FEF-991C-4C26-A0E0-BC5C2DD094A3}"/>
              </a:ext>
            </a:extLst>
          </p:cNvPr>
          <p:cNvSpPr/>
          <p:nvPr/>
        </p:nvSpPr>
        <p:spPr>
          <a:xfrm>
            <a:off x="7620000" y="6248400"/>
            <a:ext cx="457200" cy="457200"/>
          </a:xfrm>
          <a:prstGeom prst="actionButtonForwardNext">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a:extLst>
              <a:ext uri="{FF2B5EF4-FFF2-40B4-BE49-F238E27FC236}">
                <a16:creationId xmlns:a16="http://schemas.microsoft.com/office/drawing/2014/main" id="{D0E953EF-045F-4B16-BB22-1EFF33162DA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62CAB1D-6D0C-4E82-8670-37F73C23A48A}" type="slidenum">
              <a:rPr lang="en-US" altLang="en-US" sz="1400"/>
              <a:pPr eaLnBrk="1" hangingPunct="1"/>
              <a:t>38</a:t>
            </a:fld>
            <a:endParaRPr lang="en-US" altLang="en-US" sz="1400"/>
          </a:p>
        </p:txBody>
      </p:sp>
      <p:sp>
        <p:nvSpPr>
          <p:cNvPr id="39939" name="Rectangle 3">
            <a:extLst>
              <a:ext uri="{FF2B5EF4-FFF2-40B4-BE49-F238E27FC236}">
                <a16:creationId xmlns:a16="http://schemas.microsoft.com/office/drawing/2014/main" id="{6DB5DB12-35D0-41D6-8F0E-D3F7EA35A128}"/>
              </a:ext>
            </a:extLst>
          </p:cNvPr>
          <p:cNvSpPr>
            <a:spLocks noChangeArrowheads="1"/>
          </p:cNvSpPr>
          <p:nvPr/>
        </p:nvSpPr>
        <p:spPr bwMode="auto">
          <a:xfrm>
            <a:off x="228600" y="228600"/>
            <a:ext cx="8686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latin typeface="Arial" panose="020B0604020202020204" pitchFamily="34" charset="0"/>
              </a:rPr>
              <a:t>15c. </a:t>
            </a:r>
            <a:r>
              <a:rPr lang="en-US" altLang="en-US" b="1" i="1">
                <a:latin typeface="Arial" panose="020B0604020202020204" pitchFamily="34" charset="0"/>
              </a:rPr>
              <a:t>Mesohippus bairdi</a:t>
            </a:r>
            <a:r>
              <a:rPr lang="en-US" altLang="en-US" b="1">
                <a:latin typeface="Arial" panose="020B0604020202020204" pitchFamily="34" charset="0"/>
              </a:rPr>
              <a:t> was one of the earliest horses.  This specimen is from a </a:t>
            </a:r>
            <a:r>
              <a:rPr lang="en-US" altLang="en-US" b="1" i="1">
                <a:latin typeface="Arial" panose="020B0604020202020204" pitchFamily="34" charset="0"/>
              </a:rPr>
              <a:t>Mesohippus</a:t>
            </a:r>
            <a:r>
              <a:rPr lang="en-US" altLang="en-US" b="1">
                <a:latin typeface="Arial" panose="020B0604020202020204" pitchFamily="34" charset="0"/>
              </a:rPr>
              <a:t> that lived in the South Dakota Badlands 30 million years ago in the Oligocene. This was a small horse of about the size of a domestic dog. Its skeleton closely resembled that of modern horses, but it carried its weight on three toes per leg, instead of on a single toe as horses do today. Its teeth also differ from those of a modern horse, which grazes on grasses. </a:t>
            </a:r>
            <a:r>
              <a:rPr lang="en-US" altLang="en-US" b="1" i="1">
                <a:latin typeface="Arial" panose="020B0604020202020204" pitchFamily="34" charset="0"/>
              </a:rPr>
              <a:t>Mesohippus</a:t>
            </a:r>
            <a:r>
              <a:rPr lang="en-US" altLang="en-US" b="1">
                <a:latin typeface="Arial" panose="020B0604020202020204" pitchFamily="34" charset="0"/>
              </a:rPr>
              <a:t> had low-crowned teeth, suggesting that it browsed leaves off trees and shrubs.</a:t>
            </a:r>
          </a:p>
        </p:txBody>
      </p:sp>
      <p:sp>
        <p:nvSpPr>
          <p:cNvPr id="39940" name="Rectangle 5">
            <a:extLst>
              <a:ext uri="{FF2B5EF4-FFF2-40B4-BE49-F238E27FC236}">
                <a16:creationId xmlns:a16="http://schemas.microsoft.com/office/drawing/2014/main" id="{475548E0-DDA2-4BE2-9FC6-820B6A718D1D}"/>
              </a:ext>
            </a:extLst>
          </p:cNvPr>
          <p:cNvSpPr>
            <a:spLocks noChangeArrowheads="1"/>
          </p:cNvSpPr>
          <p:nvPr/>
        </p:nvSpPr>
        <p:spPr bwMode="auto">
          <a:xfrm>
            <a:off x="2228850" y="2719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39941" name="Picture 4">
            <a:extLst>
              <a:ext uri="{FF2B5EF4-FFF2-40B4-BE49-F238E27FC236}">
                <a16:creationId xmlns:a16="http://schemas.microsoft.com/office/drawing/2014/main" id="{128DAEA7-5FB5-41A9-BEAD-63F26DC12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495800"/>
            <a:ext cx="61722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1038">
            <a:hlinkClick r:id="rId3" action="ppaction://hlinksldjump" highlightClick="1"/>
            <a:extLst>
              <a:ext uri="{FF2B5EF4-FFF2-40B4-BE49-F238E27FC236}">
                <a16:creationId xmlns:a16="http://schemas.microsoft.com/office/drawing/2014/main" id="{633338A9-8744-405A-AFF1-C9AAF46DB7AC}"/>
              </a:ext>
            </a:extLst>
          </p:cNvPr>
          <p:cNvSpPr>
            <a:spLocks noChangeArrowheads="1"/>
          </p:cNvSpPr>
          <p:nvPr/>
        </p:nvSpPr>
        <p:spPr bwMode="auto">
          <a:xfrm>
            <a:off x="7620000" y="5486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7">
            <a:extLst>
              <a:ext uri="{FF2B5EF4-FFF2-40B4-BE49-F238E27FC236}">
                <a16:creationId xmlns:a16="http://schemas.microsoft.com/office/drawing/2014/main" id="{FC8A21CC-4E3C-4179-938B-4799BFB5DC7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5B0CF91-AC99-4A53-A47E-0F238D90AE75}" type="slidenum">
              <a:rPr lang="en-US" altLang="en-US" sz="1400"/>
              <a:pPr eaLnBrk="1" hangingPunct="1"/>
              <a:t>39</a:t>
            </a:fld>
            <a:endParaRPr lang="en-US" altLang="en-US" sz="1400"/>
          </a:p>
        </p:txBody>
      </p:sp>
      <p:sp>
        <p:nvSpPr>
          <p:cNvPr id="40963" name="Rectangle 2">
            <a:extLst>
              <a:ext uri="{FF2B5EF4-FFF2-40B4-BE49-F238E27FC236}">
                <a16:creationId xmlns:a16="http://schemas.microsoft.com/office/drawing/2014/main" id="{7E881B20-FC09-410F-9D34-D30893026EE7}"/>
              </a:ext>
            </a:extLst>
          </p:cNvPr>
          <p:cNvSpPr>
            <a:spLocks noGrp="1" noChangeArrowheads="1"/>
          </p:cNvSpPr>
          <p:nvPr>
            <p:ph type="body" sz="half" idx="1"/>
          </p:nvPr>
        </p:nvSpPr>
        <p:spPr>
          <a:xfrm>
            <a:off x="152400" y="152400"/>
            <a:ext cx="8839200" cy="5867400"/>
          </a:xfrm>
          <a:solidFill>
            <a:schemeClr val="bg1"/>
          </a:solidFill>
          <a:ln w="38100">
            <a:solidFill>
              <a:schemeClr val="tx1"/>
            </a:solidFill>
            <a:miter lim="800000"/>
            <a:headEnd/>
            <a:tailEnd/>
          </a:ln>
        </p:spPr>
        <p:txBody>
          <a:bodyPr/>
          <a:lstStyle/>
          <a:p>
            <a:pPr eaLnBrk="1" hangingPunct="1">
              <a:buFontTx/>
              <a:buNone/>
            </a:pPr>
            <a:r>
              <a:rPr lang="en-US" altLang="en-US" sz="2800" b="1"/>
              <a:t>  </a:t>
            </a:r>
          </a:p>
          <a:p>
            <a:pPr eaLnBrk="1" hangingPunct="1">
              <a:buFontTx/>
              <a:buNone/>
            </a:pPr>
            <a:r>
              <a:rPr lang="en-US" altLang="en-US" sz="2800" b="1">
                <a:latin typeface="Arial" panose="020B0604020202020204" pitchFamily="34" charset="0"/>
                <a:cs typeface="Arial" panose="020B0604020202020204" pitchFamily="34" charset="0"/>
              </a:rPr>
              <a:t>16a. True. This is a mammalian vertebra from an early small whale (cow whale) that was similar to our modern porpoise. The mineralized vertebra is between 3 and 5 million years old.</a:t>
            </a:r>
          </a:p>
        </p:txBody>
      </p:sp>
      <p:pic>
        <p:nvPicPr>
          <p:cNvPr id="40964" name="Picture 3" descr="cow-whale">
            <a:extLst>
              <a:ext uri="{FF2B5EF4-FFF2-40B4-BE49-F238E27FC236}">
                <a16:creationId xmlns:a16="http://schemas.microsoft.com/office/drawing/2014/main" id="{FBB551D3-CBDF-49D5-ADF0-37B1FFDC1389}"/>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404938" y="3297238"/>
            <a:ext cx="2663825" cy="2563812"/>
          </a:xfrm>
          <a:ln w="38100">
            <a:solidFill>
              <a:schemeClr val="tx1"/>
            </a:solidFill>
            <a:miter lim="800000"/>
            <a:headEnd/>
            <a:tailEnd/>
          </a:ln>
        </p:spPr>
      </p:pic>
      <p:pic>
        <p:nvPicPr>
          <p:cNvPr id="40965" name="Picture 4" descr="Fossilized Porpoise Vertebra">
            <a:extLst>
              <a:ext uri="{FF2B5EF4-FFF2-40B4-BE49-F238E27FC236}">
                <a16:creationId xmlns:a16="http://schemas.microsoft.com/office/drawing/2014/main" id="{A110BEBC-8578-4324-BA8A-B923A69CC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67063"/>
            <a:ext cx="2847975" cy="2403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6" name="AutoShape 1038">
            <a:hlinkClick r:id="rId4" action="ppaction://hlinksldjump" highlightClick="1"/>
            <a:extLst>
              <a:ext uri="{FF2B5EF4-FFF2-40B4-BE49-F238E27FC236}">
                <a16:creationId xmlns:a16="http://schemas.microsoft.com/office/drawing/2014/main" id="{E10C5366-2E78-4DE7-90F4-195704AB5F39}"/>
              </a:ext>
            </a:extLst>
          </p:cNvPr>
          <p:cNvSpPr>
            <a:spLocks noChangeArrowheads="1"/>
          </p:cNvSpPr>
          <p:nvPr/>
        </p:nvSpPr>
        <p:spPr bwMode="auto">
          <a:xfrm>
            <a:off x="8001000" y="50292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0967" name="Text Box 4">
            <a:extLst>
              <a:ext uri="{FF2B5EF4-FFF2-40B4-BE49-F238E27FC236}">
                <a16:creationId xmlns:a16="http://schemas.microsoft.com/office/drawing/2014/main" id="{FF6C193A-0ED0-4CE6-909A-662EA2E6242E}"/>
              </a:ext>
            </a:extLst>
          </p:cNvPr>
          <p:cNvSpPr txBox="1">
            <a:spLocks noChangeArrowheads="1"/>
          </p:cNvSpPr>
          <p:nvPr/>
        </p:nvSpPr>
        <p:spPr bwMode="auto">
          <a:xfrm>
            <a:off x="5562600" y="6324600"/>
            <a:ext cx="1849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1">
                <a:latin typeface="Arial" panose="020B0604020202020204" pitchFamily="34" charset="0"/>
              </a:rPr>
              <a:t>16b on next slide</a:t>
            </a:r>
          </a:p>
        </p:txBody>
      </p:sp>
      <p:sp>
        <p:nvSpPr>
          <p:cNvPr id="9" name="Action Button: Forward or Next 8">
            <a:hlinkClick r:id="" action="ppaction://hlinkshowjump?jump=nextslide" highlightClick="1"/>
            <a:extLst>
              <a:ext uri="{FF2B5EF4-FFF2-40B4-BE49-F238E27FC236}">
                <a16:creationId xmlns:a16="http://schemas.microsoft.com/office/drawing/2014/main" id="{BD9E64AC-160F-4BDC-B992-8BBD6E7A9DBC}"/>
              </a:ext>
            </a:extLst>
          </p:cNvPr>
          <p:cNvSpPr/>
          <p:nvPr/>
        </p:nvSpPr>
        <p:spPr>
          <a:xfrm>
            <a:off x="7620000" y="6248400"/>
            <a:ext cx="457200" cy="457200"/>
          </a:xfrm>
          <a:prstGeom prst="actionButtonForwardNext">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a:extLst>
              <a:ext uri="{FF2B5EF4-FFF2-40B4-BE49-F238E27FC236}">
                <a16:creationId xmlns:a16="http://schemas.microsoft.com/office/drawing/2014/main" id="{76FE7EE8-4CA4-4569-B896-5B628065B2E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D3A1245-F6BF-4562-B668-B3CA9B0129CC}" type="slidenum">
              <a:rPr lang="en-US" altLang="en-US" sz="1400"/>
              <a:pPr eaLnBrk="1" hangingPunct="1"/>
              <a:t>4</a:t>
            </a:fld>
            <a:endParaRPr lang="en-US" altLang="en-US" sz="1400"/>
          </a:p>
        </p:txBody>
      </p:sp>
      <p:sp>
        <p:nvSpPr>
          <p:cNvPr id="12291" name="Rectangle 2">
            <a:extLst>
              <a:ext uri="{FF2B5EF4-FFF2-40B4-BE49-F238E27FC236}">
                <a16:creationId xmlns:a16="http://schemas.microsoft.com/office/drawing/2014/main" id="{1D48E251-C34F-43F1-9D58-1C1BED469E87}"/>
              </a:ext>
            </a:extLst>
          </p:cNvPr>
          <p:cNvSpPr>
            <a:spLocks noGrp="1" noChangeArrowheads="1"/>
          </p:cNvSpPr>
          <p:nvPr>
            <p:ph type="title"/>
          </p:nvPr>
        </p:nvSpPr>
        <p:spPr>
          <a:xfrm>
            <a:off x="457200" y="0"/>
            <a:ext cx="8229600" cy="685800"/>
          </a:xfrm>
          <a:solidFill>
            <a:schemeClr val="bg1">
              <a:lumMod val="65000"/>
            </a:schemeClr>
          </a:solidFill>
          <a:ln w="38100">
            <a:solidFill>
              <a:schemeClr val="tx1"/>
            </a:solidFill>
          </a:ln>
        </p:spPr>
        <p:txBody>
          <a:bodyPr/>
          <a:lstStyle/>
          <a:p>
            <a:pPr eaLnBrk="1" hangingPunct="1">
              <a:defRPr/>
            </a:pPr>
            <a:r>
              <a:rPr lang="en-US" sz="3200" b="1" dirty="0">
                <a:solidFill>
                  <a:schemeClr val="tx1"/>
                </a:solidFill>
                <a:latin typeface="Arial" pitchFamily="34" charset="0"/>
                <a:cs typeface="Arial" pitchFamily="34" charset="0"/>
              </a:rPr>
              <a:t>Materials List</a:t>
            </a:r>
          </a:p>
        </p:txBody>
      </p:sp>
      <p:sp>
        <p:nvSpPr>
          <p:cNvPr id="5124" name="Rectangle 3">
            <a:extLst>
              <a:ext uri="{FF2B5EF4-FFF2-40B4-BE49-F238E27FC236}">
                <a16:creationId xmlns:a16="http://schemas.microsoft.com/office/drawing/2014/main" id="{85EAA417-6618-4445-95B6-B9E68310C8CE}"/>
              </a:ext>
            </a:extLst>
          </p:cNvPr>
          <p:cNvSpPr>
            <a:spLocks noGrp="1" noChangeArrowheads="1"/>
          </p:cNvSpPr>
          <p:nvPr>
            <p:ph type="body" idx="1"/>
          </p:nvPr>
        </p:nvSpPr>
        <p:spPr>
          <a:xfrm>
            <a:off x="381000" y="762000"/>
            <a:ext cx="8229600" cy="4114800"/>
          </a:xfrm>
        </p:spPr>
        <p:txBody>
          <a:bodyPr/>
          <a:lstStyle/>
          <a:p>
            <a:r>
              <a:rPr lang="en-US" altLang="en-US" sz="2400" b="1">
                <a:latin typeface="Arial" panose="020B0604020202020204" pitchFamily="34" charset="0"/>
                <a:cs typeface="Arial" panose="020B0604020202020204" pitchFamily="34" charset="0"/>
              </a:rPr>
              <a:t>2 clear plastic boxes labeled “Exercise 1. Fossils T/F” containing</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22 specimens (numbered 1-22)  NOTE: #7 is currently unavailable!</a:t>
            </a:r>
          </a:p>
          <a:p>
            <a:r>
              <a:rPr lang="en-US" altLang="en-US" sz="2400" b="1">
                <a:latin typeface="Arial" panose="020B0604020202020204" pitchFamily="34" charset="0"/>
                <a:cs typeface="Arial" panose="020B0604020202020204" pitchFamily="34" charset="0"/>
              </a:rPr>
              <a:t>Magnifying glass</a:t>
            </a:r>
          </a:p>
          <a:p>
            <a:r>
              <a:rPr lang="en-US" altLang="en-US" sz="2400" b="1">
                <a:latin typeface="Arial" panose="020B0604020202020204" pitchFamily="34" charset="0"/>
                <a:cs typeface="Arial" panose="020B0604020202020204" pitchFamily="34" charset="0"/>
              </a:rPr>
              <a:t>Plastic deli cup labeled “Exercise 3c. Half-Life Experiment” containing: </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32 light-colored poker chips (with a colored dot on one side of each)</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32 dark-colored poker chips</a:t>
            </a:r>
          </a:p>
          <a:p>
            <a:r>
              <a:rPr lang="en-US" altLang="en-US" sz="2400" b="1">
                <a:latin typeface="Arial" panose="020B0604020202020204" pitchFamily="34" charset="0"/>
                <a:cs typeface="Arial" panose="020B0604020202020204" pitchFamily="34" charset="0"/>
              </a:rPr>
              <a:t>Round plastic container holding a modern shark jaw</a:t>
            </a:r>
          </a:p>
          <a:p>
            <a:pPr eaLnBrk="1" hangingPunct="1">
              <a:buFont typeface="Wingdings" panose="05000000000000000000" pitchFamily="2" charset="2"/>
              <a:buChar char="q"/>
            </a:pPr>
            <a:endParaRPr lang="en-US" altLang="en-US" sz="2400" b="1">
              <a:latin typeface="Arial" panose="020B0604020202020204" pitchFamily="34" charset="0"/>
            </a:endParaRPr>
          </a:p>
        </p:txBody>
      </p:sp>
      <p:sp>
        <p:nvSpPr>
          <p:cNvPr id="6" name="Action Button: Forward or Next 5">
            <a:hlinkClick r:id="" action="ppaction://hlinkshowjump?jump=nextslide" highlightClick="1"/>
            <a:extLst>
              <a:ext uri="{FF2B5EF4-FFF2-40B4-BE49-F238E27FC236}">
                <a16:creationId xmlns:a16="http://schemas.microsoft.com/office/drawing/2014/main" id="{C4EB9EEC-E2F0-45E6-A86D-0B074725C8A6}"/>
              </a:ext>
            </a:extLst>
          </p:cNvPr>
          <p:cNvSpPr/>
          <p:nvPr/>
        </p:nvSpPr>
        <p:spPr>
          <a:xfrm>
            <a:off x="8001000" y="5791200"/>
            <a:ext cx="762000" cy="762000"/>
          </a:xfrm>
          <a:prstGeom prst="actionButtonForwardNex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a:extLst>
              <a:ext uri="{FF2B5EF4-FFF2-40B4-BE49-F238E27FC236}">
                <a16:creationId xmlns:a16="http://schemas.microsoft.com/office/drawing/2014/main" id="{EACA2F76-EE5E-4920-81EB-519AE934D1D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B0DD109-83AA-477C-B6FD-B3D4AAB3E140}" type="slidenum">
              <a:rPr lang="en-US" altLang="en-US" sz="1400"/>
              <a:pPr eaLnBrk="1" hangingPunct="1"/>
              <a:t>40</a:t>
            </a:fld>
            <a:endParaRPr lang="en-US" altLang="en-US" sz="1400"/>
          </a:p>
        </p:txBody>
      </p:sp>
      <p:pic>
        <p:nvPicPr>
          <p:cNvPr id="41987" name="Picture 2" descr="Fossilized Shark Vertebra">
            <a:extLst>
              <a:ext uri="{FF2B5EF4-FFF2-40B4-BE49-F238E27FC236}">
                <a16:creationId xmlns:a16="http://schemas.microsoft.com/office/drawing/2014/main" id="{C8657991-B067-44FE-868B-3C3B409F5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200400"/>
            <a:ext cx="2497138" cy="2514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8" name="Text Box 3">
            <a:extLst>
              <a:ext uri="{FF2B5EF4-FFF2-40B4-BE49-F238E27FC236}">
                <a16:creationId xmlns:a16="http://schemas.microsoft.com/office/drawing/2014/main" id="{54F85970-E50F-48F4-A6C9-C49A7C5DBB8B}"/>
              </a:ext>
            </a:extLst>
          </p:cNvPr>
          <p:cNvSpPr txBox="1">
            <a:spLocks noChangeArrowheads="1"/>
          </p:cNvSpPr>
          <p:nvPr/>
        </p:nvSpPr>
        <p:spPr bwMode="auto">
          <a:xfrm>
            <a:off x="228600" y="685800"/>
            <a:ext cx="8686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a:latin typeface="Arial" panose="020B0604020202020204" pitchFamily="34" charset="0"/>
              </a:rPr>
              <a:t>Or……..</a:t>
            </a:r>
          </a:p>
          <a:p>
            <a:pPr eaLnBrk="1" hangingPunct="1"/>
            <a:endParaRPr lang="en-US" altLang="en-US" sz="2800" b="1">
              <a:latin typeface="Arial" panose="020B0604020202020204" pitchFamily="34" charset="0"/>
            </a:endParaRPr>
          </a:p>
          <a:p>
            <a:pPr eaLnBrk="1" hangingPunct="1"/>
            <a:r>
              <a:rPr lang="en-US" altLang="en-US" sz="2800" b="1">
                <a:latin typeface="Arial" panose="020B0604020202020204" pitchFamily="34" charset="0"/>
              </a:rPr>
              <a:t>16b. You might have the vertebra of a ancient shark of about the same age. Mineral replacement has also occurred in the shark vertebra.</a:t>
            </a:r>
          </a:p>
        </p:txBody>
      </p:sp>
      <p:sp>
        <p:nvSpPr>
          <p:cNvPr id="41989" name="AutoShape 1038">
            <a:hlinkClick r:id="rId3" action="ppaction://hlinksldjump" highlightClick="1"/>
            <a:extLst>
              <a:ext uri="{FF2B5EF4-FFF2-40B4-BE49-F238E27FC236}">
                <a16:creationId xmlns:a16="http://schemas.microsoft.com/office/drawing/2014/main" id="{5B449D1E-C901-4570-9102-27B2F348A429}"/>
              </a:ext>
            </a:extLst>
          </p:cNvPr>
          <p:cNvSpPr>
            <a:spLocks noChangeArrowheads="1"/>
          </p:cNvSpPr>
          <p:nvPr/>
        </p:nvSpPr>
        <p:spPr bwMode="auto">
          <a:xfrm>
            <a:off x="7772400" y="57912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a:extLst>
              <a:ext uri="{FF2B5EF4-FFF2-40B4-BE49-F238E27FC236}">
                <a16:creationId xmlns:a16="http://schemas.microsoft.com/office/drawing/2014/main" id="{6234D15D-58A5-4EE9-A3E9-E97D92073D0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5848D75-2F06-4B53-B5BE-13F5E7D4E5D6}" type="slidenum">
              <a:rPr lang="en-US" altLang="en-US" sz="1400"/>
              <a:pPr eaLnBrk="1" hangingPunct="1"/>
              <a:t>41</a:t>
            </a:fld>
            <a:endParaRPr lang="en-US" altLang="en-US" sz="1400"/>
          </a:p>
        </p:txBody>
      </p:sp>
      <p:sp>
        <p:nvSpPr>
          <p:cNvPr id="43011" name="Rectangle 1026">
            <a:extLst>
              <a:ext uri="{FF2B5EF4-FFF2-40B4-BE49-F238E27FC236}">
                <a16:creationId xmlns:a16="http://schemas.microsoft.com/office/drawing/2014/main" id="{CC888BBB-12AA-4CF5-8068-B85916903D6A}"/>
              </a:ext>
            </a:extLst>
          </p:cNvPr>
          <p:cNvSpPr>
            <a:spLocks noGrp="1" noChangeArrowheads="1"/>
          </p:cNvSpPr>
          <p:nvPr>
            <p:ph type="body" sz="half" idx="1"/>
          </p:nvPr>
        </p:nvSpPr>
        <p:spPr>
          <a:xfrm>
            <a:off x="152400" y="152400"/>
            <a:ext cx="8839200" cy="59436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17. True and False. This is a piece of coal.  Coal is a rock that consists of decomposed plants and animals that lived 299-359 million years ago. Because the organisms had decomposed into an organic soil called peat before heat and pressure formed the rock, coal is not a real fossil. It is referred to as a fossil fuel, though, and is burned today as a source of energy. </a:t>
            </a:r>
          </a:p>
        </p:txBody>
      </p:sp>
      <p:pic>
        <p:nvPicPr>
          <p:cNvPr id="43012" name="Picture 1027" descr="Coal">
            <a:extLst>
              <a:ext uri="{FF2B5EF4-FFF2-40B4-BE49-F238E27FC236}">
                <a16:creationId xmlns:a16="http://schemas.microsoft.com/office/drawing/2014/main" id="{558A10D4-6378-466C-9209-04BE1C4F604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00400" y="3429000"/>
            <a:ext cx="2971800" cy="2373313"/>
          </a:xfrm>
          <a:ln w="38100">
            <a:solidFill>
              <a:srgbClr val="000000"/>
            </a:solidFill>
            <a:miter lim="800000"/>
            <a:headEnd/>
            <a:tailEnd/>
          </a:ln>
        </p:spPr>
      </p:pic>
      <p:sp>
        <p:nvSpPr>
          <p:cNvPr id="43013" name="AutoShape 1038">
            <a:hlinkClick r:id="rId3" action="ppaction://hlinksldjump" highlightClick="1"/>
            <a:extLst>
              <a:ext uri="{FF2B5EF4-FFF2-40B4-BE49-F238E27FC236}">
                <a16:creationId xmlns:a16="http://schemas.microsoft.com/office/drawing/2014/main" id="{F0442DC4-1418-4BE3-9219-F01766F43823}"/>
              </a:ext>
            </a:extLst>
          </p:cNvPr>
          <p:cNvSpPr>
            <a:spLocks noChangeArrowheads="1"/>
          </p:cNvSpPr>
          <p:nvPr/>
        </p:nvSpPr>
        <p:spPr bwMode="auto">
          <a:xfrm>
            <a:off x="7924800" y="6119813"/>
            <a:ext cx="738188" cy="738187"/>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6">
            <a:extLst>
              <a:ext uri="{FF2B5EF4-FFF2-40B4-BE49-F238E27FC236}">
                <a16:creationId xmlns:a16="http://schemas.microsoft.com/office/drawing/2014/main" id="{1C5B48FE-FB4D-4608-99EE-46FB3606547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DEC059F-2FBA-4A1D-A1C4-FB0980010CF7}" type="slidenum">
              <a:rPr lang="en-US" altLang="en-US" sz="1400"/>
              <a:pPr eaLnBrk="1" hangingPunct="1"/>
              <a:t>42</a:t>
            </a:fld>
            <a:endParaRPr lang="en-US" altLang="en-US" sz="1400"/>
          </a:p>
        </p:txBody>
      </p:sp>
      <p:sp>
        <p:nvSpPr>
          <p:cNvPr id="44035" name="Rectangle 2">
            <a:extLst>
              <a:ext uri="{FF2B5EF4-FFF2-40B4-BE49-F238E27FC236}">
                <a16:creationId xmlns:a16="http://schemas.microsoft.com/office/drawing/2014/main" id="{8599C2D0-46A8-4176-BDF1-6CB0D72D7913}"/>
              </a:ext>
            </a:extLst>
          </p:cNvPr>
          <p:cNvSpPr>
            <a:spLocks noGrp="1" noChangeArrowheads="1"/>
          </p:cNvSpPr>
          <p:nvPr>
            <p:ph type="body" sz="half" idx="1"/>
          </p:nvPr>
        </p:nvSpPr>
        <p:spPr>
          <a:xfrm>
            <a:off x="152400" y="152400"/>
            <a:ext cx="8839200" cy="5867400"/>
          </a:xfrm>
          <a:solidFill>
            <a:schemeClr val="bg1"/>
          </a:solidFill>
          <a:ln w="38100">
            <a:solidFill>
              <a:schemeClr val="tx1"/>
            </a:solidFill>
            <a:miter lim="800000"/>
            <a:headEnd/>
            <a:tailEnd/>
          </a:ln>
        </p:spPr>
        <p:txBody>
          <a:bodyPr/>
          <a:lstStyle/>
          <a:p>
            <a:pPr eaLnBrk="1" hangingPunct="1">
              <a:buFontTx/>
              <a:buNone/>
            </a:pPr>
            <a:r>
              <a:rPr lang="en-US" altLang="en-US" sz="2400" b="1">
                <a:latin typeface="Arial" panose="020B0604020202020204" pitchFamily="34" charset="0"/>
                <a:cs typeface="Arial" panose="020B0604020202020204" pitchFamily="34" charset="0"/>
              </a:rPr>
              <a:t>   18. True. This is a fossil fish from the Liaoning province of north-east China that dates at 120 million years old. It belongs to the genus </a:t>
            </a:r>
            <a:r>
              <a:rPr lang="en-US" altLang="en-US" sz="2400" b="1" i="1">
                <a:latin typeface="Arial" panose="020B0604020202020204" pitchFamily="34" charset="0"/>
                <a:cs typeface="Arial" panose="020B0604020202020204" pitchFamily="34" charset="0"/>
              </a:rPr>
              <a:t>Lycoptera</a:t>
            </a:r>
            <a:r>
              <a:rPr lang="en-US" altLang="en-US" sz="2400" b="1">
                <a:latin typeface="Arial" panose="020B0604020202020204" pitchFamily="34" charset="0"/>
                <a:cs typeface="Arial" panose="020B0604020202020204" pitchFamily="34" charset="0"/>
              </a:rPr>
              <a:t>,</a:t>
            </a:r>
            <a:r>
              <a:rPr lang="en-US" altLang="en-US" sz="2400" b="1" i="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and is</a:t>
            </a:r>
            <a:r>
              <a:rPr lang="en-US" altLang="en-US" sz="2400" b="1" i="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related to modern fish that produce electric fields</a:t>
            </a:r>
            <a:r>
              <a:rPr lang="en-US" altLang="en-US" sz="2400" b="1" i="1">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This specimen was collected from a freshwater lake bed adjacent to a site where feathered dinosaurs have been found. It is an impression with minerals  (iron replacing the carbon material film that was left as the animal decayed).</a:t>
            </a:r>
          </a:p>
        </p:txBody>
      </p:sp>
      <p:pic>
        <p:nvPicPr>
          <p:cNvPr id="44036" name="Picture 3" descr="Fossil Fish Imprint">
            <a:extLst>
              <a:ext uri="{FF2B5EF4-FFF2-40B4-BE49-F238E27FC236}">
                <a16:creationId xmlns:a16="http://schemas.microsoft.com/office/drawing/2014/main" id="{3ACEA41C-0221-4E54-AEBD-F00F0E56D0D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0" y="3886200"/>
            <a:ext cx="4343400" cy="1811338"/>
          </a:xfrm>
          <a:ln w="38100">
            <a:solidFill>
              <a:srgbClr val="000000"/>
            </a:solidFill>
            <a:miter lim="800000"/>
            <a:headEnd/>
            <a:tailEnd/>
          </a:ln>
        </p:spPr>
      </p:pic>
      <p:sp>
        <p:nvSpPr>
          <p:cNvPr id="44037" name="AutoShape 1038">
            <a:hlinkClick r:id="rId3" action="ppaction://hlinksldjump" highlightClick="1"/>
            <a:extLst>
              <a:ext uri="{FF2B5EF4-FFF2-40B4-BE49-F238E27FC236}">
                <a16:creationId xmlns:a16="http://schemas.microsoft.com/office/drawing/2014/main" id="{AC0721D1-4F30-4F92-92A2-FA0883FD4C5E}"/>
              </a:ext>
            </a:extLst>
          </p:cNvPr>
          <p:cNvSpPr>
            <a:spLocks noChangeArrowheads="1"/>
          </p:cNvSpPr>
          <p:nvPr/>
        </p:nvSpPr>
        <p:spPr bwMode="auto">
          <a:xfrm>
            <a:off x="7848600" y="49530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6">
            <a:extLst>
              <a:ext uri="{FF2B5EF4-FFF2-40B4-BE49-F238E27FC236}">
                <a16:creationId xmlns:a16="http://schemas.microsoft.com/office/drawing/2014/main" id="{EC14A70D-B50E-4CF2-83DB-C5DCFC15005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EB1EB8B-49DE-48EB-A1DE-912061F794FB}" type="slidenum">
              <a:rPr lang="en-US" altLang="en-US" sz="1400"/>
              <a:pPr eaLnBrk="1" hangingPunct="1"/>
              <a:t>43</a:t>
            </a:fld>
            <a:endParaRPr lang="en-US" altLang="en-US" sz="1400"/>
          </a:p>
        </p:txBody>
      </p:sp>
      <p:sp>
        <p:nvSpPr>
          <p:cNvPr id="45059" name="Rectangle 2">
            <a:extLst>
              <a:ext uri="{FF2B5EF4-FFF2-40B4-BE49-F238E27FC236}">
                <a16:creationId xmlns:a16="http://schemas.microsoft.com/office/drawing/2014/main" id="{552A14AA-B346-4BFD-9690-53C95F8AF382}"/>
              </a:ext>
            </a:extLst>
          </p:cNvPr>
          <p:cNvSpPr>
            <a:spLocks noGrp="1" noChangeArrowheads="1"/>
          </p:cNvSpPr>
          <p:nvPr>
            <p:ph type="body" sz="half" idx="1"/>
          </p:nvPr>
        </p:nvSpPr>
        <p:spPr>
          <a:xfrm>
            <a:off x="152400" y="152400"/>
            <a:ext cx="8991600" cy="4495800"/>
          </a:xfrm>
          <a:solidFill>
            <a:schemeClr val="bg1"/>
          </a:solidFill>
          <a:extLs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buFontTx/>
              <a:buNone/>
            </a:pPr>
            <a:r>
              <a:rPr lang="en-US" altLang="en-US" sz="2400" b="1">
                <a:latin typeface="Arial" panose="020B0604020202020204" pitchFamily="34" charset="0"/>
                <a:cs typeface="Arial" panose="020B0604020202020204" pitchFamily="34" charset="0"/>
              </a:rPr>
              <a:t>19. True. This specimen is a stromatolite that is 2.5 - 2 billion years old, and comes either from a stone quarry in Minnesota or California. Stromatolites are colonies of bacteria that create a limestone substrate to grow on. The cyanobacteria that form stromatolites are also the first organisms to make their own food using energy from sunlight (the first photosynthetic organisms). You can see the layers of algal mat produced by the colony in cross-section on your rock. Mineral rich silica dissolved in water replaced the algal mat. </a:t>
            </a:r>
          </a:p>
        </p:txBody>
      </p:sp>
      <p:pic>
        <p:nvPicPr>
          <p:cNvPr id="45060" name="Picture 7" descr="polished stromatolite">
            <a:extLst>
              <a:ext uri="{FF2B5EF4-FFF2-40B4-BE49-F238E27FC236}">
                <a16:creationId xmlns:a16="http://schemas.microsoft.com/office/drawing/2014/main" id="{EA2576CB-A02F-4DC4-907B-E6B40574F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5181600"/>
            <a:ext cx="1587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3">
            <a:extLst>
              <a:ext uri="{FF2B5EF4-FFF2-40B4-BE49-F238E27FC236}">
                <a16:creationId xmlns:a16="http://schemas.microsoft.com/office/drawing/2014/main" id="{687D47D8-1BB2-484F-A367-7F853BB75125}"/>
              </a:ext>
            </a:extLst>
          </p:cNvPr>
          <p:cNvSpPr>
            <a:spLocks noChangeArrowheads="1"/>
          </p:cNvSpPr>
          <p:nvPr/>
        </p:nvSpPr>
        <p:spPr bwMode="auto">
          <a:xfrm>
            <a:off x="2743200" y="2486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45062" name="Picture 12">
            <a:extLst>
              <a:ext uri="{FF2B5EF4-FFF2-40B4-BE49-F238E27FC236}">
                <a16:creationId xmlns:a16="http://schemas.microsoft.com/office/drawing/2014/main" id="{6AEDEB79-91D2-442A-8EA5-B9C517A40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618038"/>
            <a:ext cx="43434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AutoShape 1038">
            <a:hlinkClick r:id="rId4" action="ppaction://hlinksldjump" highlightClick="1"/>
            <a:extLst>
              <a:ext uri="{FF2B5EF4-FFF2-40B4-BE49-F238E27FC236}">
                <a16:creationId xmlns:a16="http://schemas.microsoft.com/office/drawing/2014/main" id="{91D0C101-DA11-4936-877D-789CC142D623}"/>
              </a:ext>
            </a:extLst>
          </p:cNvPr>
          <p:cNvSpPr>
            <a:spLocks noChangeArrowheads="1"/>
          </p:cNvSpPr>
          <p:nvPr/>
        </p:nvSpPr>
        <p:spPr bwMode="auto">
          <a:xfrm>
            <a:off x="7848600" y="5867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7">
            <a:extLst>
              <a:ext uri="{FF2B5EF4-FFF2-40B4-BE49-F238E27FC236}">
                <a16:creationId xmlns:a16="http://schemas.microsoft.com/office/drawing/2014/main" id="{22E82CAD-09E4-4E95-B1B8-6C29DE9657E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263ED31-5931-4F66-9B0C-8FC57E02AC88}" type="slidenum">
              <a:rPr lang="en-US" altLang="en-US" sz="1400"/>
              <a:pPr eaLnBrk="1" hangingPunct="1"/>
              <a:t>44</a:t>
            </a:fld>
            <a:endParaRPr lang="en-US" altLang="en-US" sz="1400"/>
          </a:p>
        </p:txBody>
      </p:sp>
      <p:sp>
        <p:nvSpPr>
          <p:cNvPr id="46083" name="Rectangle 2">
            <a:extLst>
              <a:ext uri="{FF2B5EF4-FFF2-40B4-BE49-F238E27FC236}">
                <a16:creationId xmlns:a16="http://schemas.microsoft.com/office/drawing/2014/main" id="{DFAED0A9-CE8A-476F-9622-B0427E5F7171}"/>
              </a:ext>
            </a:extLst>
          </p:cNvPr>
          <p:cNvSpPr>
            <a:spLocks noGrp="1" noChangeArrowheads="1"/>
          </p:cNvSpPr>
          <p:nvPr>
            <p:ph type="title"/>
          </p:nvPr>
        </p:nvSpPr>
        <p:spPr/>
        <p:txBody>
          <a:bodyPr/>
          <a:lstStyle/>
          <a:p>
            <a:pPr eaLnBrk="1" hangingPunct="1"/>
            <a:endParaRPr lang="en-US" altLang="en-US"/>
          </a:p>
        </p:txBody>
      </p:sp>
      <p:sp>
        <p:nvSpPr>
          <p:cNvPr id="46084" name="Rectangle 3">
            <a:extLst>
              <a:ext uri="{FF2B5EF4-FFF2-40B4-BE49-F238E27FC236}">
                <a16:creationId xmlns:a16="http://schemas.microsoft.com/office/drawing/2014/main" id="{9DA4F724-04FE-4B02-8EF9-741502E6CB37}"/>
              </a:ext>
            </a:extLst>
          </p:cNvPr>
          <p:cNvSpPr>
            <a:spLocks noGrp="1" noChangeArrowheads="1"/>
          </p:cNvSpPr>
          <p:nvPr>
            <p:ph type="body" sz="half" idx="1"/>
          </p:nvPr>
        </p:nvSpPr>
        <p:spPr>
          <a:xfrm>
            <a:off x="152400" y="152400"/>
            <a:ext cx="8839200" cy="5867400"/>
          </a:xfrm>
          <a:solidFill>
            <a:schemeClr val="bg1"/>
          </a:solidFill>
          <a:ln w="38100">
            <a:solidFill>
              <a:schemeClr val="tx1"/>
            </a:solidFill>
            <a:miter lim="800000"/>
            <a:headEnd/>
            <a:tailEnd/>
          </a:ln>
        </p:spPr>
        <p:txBody>
          <a:bodyPr/>
          <a:lstStyle/>
          <a:p>
            <a:pPr eaLnBrk="1" hangingPunct="1">
              <a:buFontTx/>
              <a:buNone/>
            </a:pPr>
            <a:r>
              <a:rPr lang="en-US" altLang="en-US" sz="2800" b="1"/>
              <a:t>   </a:t>
            </a:r>
          </a:p>
          <a:p>
            <a:pPr eaLnBrk="1" hangingPunct="1">
              <a:buFontTx/>
              <a:buNone/>
            </a:pPr>
            <a:r>
              <a:rPr lang="en-US" altLang="en-US" sz="2800" b="1">
                <a:latin typeface="Arial" panose="020B0604020202020204" pitchFamily="34" charset="0"/>
                <a:cs typeface="Arial" panose="020B0604020202020204" pitchFamily="34" charset="0"/>
              </a:rPr>
              <a:t>20. True.  This sample of hair comes from an extinct relative of the elephant, the wooly mammoth, </a:t>
            </a:r>
            <a:r>
              <a:rPr lang="en-US" altLang="en-US" sz="2800" b="1" i="1">
                <a:latin typeface="Arial" panose="020B0604020202020204" pitchFamily="34" charset="0"/>
                <a:cs typeface="Arial" panose="020B0604020202020204" pitchFamily="34" charset="0"/>
              </a:rPr>
              <a:t>Mammuthus primigenius</a:t>
            </a:r>
            <a:r>
              <a:rPr lang="en-US" altLang="en-US" sz="2800" b="1">
                <a:latin typeface="Arial" panose="020B0604020202020204" pitchFamily="34" charset="0"/>
                <a:cs typeface="Arial" panose="020B0604020202020204" pitchFamily="34" charset="0"/>
              </a:rPr>
              <a:t>. This hair was collected from an animal that was frozen in the permafrost in Siberia, Russia.  The sample of hair is approximately 10,000 years old.</a:t>
            </a:r>
          </a:p>
        </p:txBody>
      </p:sp>
      <p:pic>
        <p:nvPicPr>
          <p:cNvPr id="46085" name="Picture 4" descr="Wooly Mammoth Hair">
            <a:extLst>
              <a:ext uri="{FF2B5EF4-FFF2-40B4-BE49-F238E27FC236}">
                <a16:creationId xmlns:a16="http://schemas.microsoft.com/office/drawing/2014/main" id="{A92E1976-5FF2-4F2C-902A-E679E99AFC0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56100" y="3783013"/>
            <a:ext cx="3330575" cy="1987550"/>
          </a:xfrm>
          <a:ln w="38100">
            <a:solidFill>
              <a:srgbClr val="000000"/>
            </a:solidFill>
            <a:miter lim="800000"/>
            <a:headEnd/>
            <a:tailEnd/>
          </a:ln>
        </p:spPr>
      </p:pic>
      <p:pic>
        <p:nvPicPr>
          <p:cNvPr id="46086" name="Picture 5" descr="mammoth">
            <a:extLst>
              <a:ext uri="{FF2B5EF4-FFF2-40B4-BE49-F238E27FC236}">
                <a16:creationId xmlns:a16="http://schemas.microsoft.com/office/drawing/2014/main" id="{F39DAC8E-5733-457F-9DDD-54CD9229DB8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620838" y="3921125"/>
            <a:ext cx="1981200" cy="1989138"/>
          </a:xfrm>
          <a:ln w="38100">
            <a:solidFill>
              <a:schemeClr val="tx1"/>
            </a:solidFill>
            <a:miter lim="800000"/>
            <a:headEnd/>
            <a:tailEnd/>
          </a:ln>
        </p:spPr>
      </p:pic>
      <p:sp>
        <p:nvSpPr>
          <p:cNvPr id="46087" name="AutoShape 1038">
            <a:hlinkClick r:id="rId4" action="ppaction://hlinksldjump" highlightClick="1"/>
            <a:extLst>
              <a:ext uri="{FF2B5EF4-FFF2-40B4-BE49-F238E27FC236}">
                <a16:creationId xmlns:a16="http://schemas.microsoft.com/office/drawing/2014/main" id="{B381548C-AE92-4F0E-B8FC-CD9615214DFC}"/>
              </a:ext>
            </a:extLst>
          </p:cNvPr>
          <p:cNvSpPr>
            <a:spLocks noChangeArrowheads="1"/>
          </p:cNvSpPr>
          <p:nvPr/>
        </p:nvSpPr>
        <p:spPr bwMode="auto">
          <a:xfrm>
            <a:off x="8001000" y="50292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6">
            <a:extLst>
              <a:ext uri="{FF2B5EF4-FFF2-40B4-BE49-F238E27FC236}">
                <a16:creationId xmlns:a16="http://schemas.microsoft.com/office/drawing/2014/main" id="{5329EE69-3431-4EF3-A1DB-6C18EC722AB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579D2BD-4DE1-484A-AEBE-FBC07549F853}" type="slidenum">
              <a:rPr lang="en-US" altLang="en-US" sz="1400"/>
              <a:pPr eaLnBrk="1" hangingPunct="1"/>
              <a:t>45</a:t>
            </a:fld>
            <a:endParaRPr lang="en-US" altLang="en-US" sz="1400"/>
          </a:p>
        </p:txBody>
      </p:sp>
      <p:sp>
        <p:nvSpPr>
          <p:cNvPr id="47107" name="Rectangle 2">
            <a:extLst>
              <a:ext uri="{FF2B5EF4-FFF2-40B4-BE49-F238E27FC236}">
                <a16:creationId xmlns:a16="http://schemas.microsoft.com/office/drawing/2014/main" id="{27972426-C7A8-49CA-88DB-D394C0619DF2}"/>
              </a:ext>
            </a:extLst>
          </p:cNvPr>
          <p:cNvSpPr>
            <a:spLocks noGrp="1" noChangeArrowheads="1"/>
          </p:cNvSpPr>
          <p:nvPr>
            <p:ph type="body" sz="half" idx="1"/>
          </p:nvPr>
        </p:nvSpPr>
        <p:spPr>
          <a:xfrm>
            <a:off x="152400" y="152400"/>
            <a:ext cx="8839200" cy="5943600"/>
          </a:xfrm>
          <a:solidFill>
            <a:schemeClr val="bg1"/>
          </a:solidFill>
          <a:ln w="38100">
            <a:solidFill>
              <a:schemeClr val="tx1"/>
            </a:solidFill>
            <a:miter lim="800000"/>
            <a:headEnd/>
            <a:tailEnd/>
          </a:ln>
        </p:spPr>
        <p:txBody>
          <a:bodyPr/>
          <a:lstStyle/>
          <a:p>
            <a:pPr eaLnBrk="1" hangingPunct="1">
              <a:lnSpc>
                <a:spcPct val="90000"/>
              </a:lnSpc>
              <a:buFontTx/>
              <a:buNone/>
            </a:pPr>
            <a:r>
              <a:rPr lang="en-US" altLang="en-US" b="1">
                <a:latin typeface="Arial" panose="020B0604020202020204" pitchFamily="34" charset="0"/>
                <a:cs typeface="Arial" panose="020B0604020202020204" pitchFamily="34" charset="0"/>
              </a:rPr>
              <a:t>21. </a:t>
            </a:r>
            <a:r>
              <a:rPr lang="en-US" altLang="en-US" sz="2800" b="1">
                <a:latin typeface="Arial" panose="020B0604020202020204" pitchFamily="34" charset="0"/>
                <a:cs typeface="Arial" panose="020B0604020202020204" pitchFamily="34" charset="0"/>
              </a:rPr>
              <a:t>False. This is not a true fossil. It is part of the stem of a horsetail (genus </a:t>
            </a:r>
            <a:r>
              <a:rPr lang="en-US" altLang="en-US" sz="2800" b="1" i="1">
                <a:latin typeface="Arial" panose="020B0604020202020204" pitchFamily="34" charset="0"/>
                <a:cs typeface="Arial" panose="020B0604020202020204" pitchFamily="34" charset="0"/>
              </a:rPr>
              <a:t>Equisetum</a:t>
            </a:r>
            <a:r>
              <a:rPr lang="en-US" altLang="en-US" sz="2800" b="1">
                <a:latin typeface="Arial" panose="020B0604020202020204" pitchFamily="34" charset="0"/>
                <a:cs typeface="Arial" panose="020B0604020202020204" pitchFamily="34" charset="0"/>
              </a:rPr>
              <a:t>) that is only 1 m tall. The horsetails are referred to as living fossils, modern representatives of what was once a prominent group of trees in fossil history. Today the </a:t>
            </a:r>
            <a:r>
              <a:rPr lang="en-US" altLang="en-US" sz="2800" b="1" i="1">
                <a:latin typeface="Arial" panose="020B0604020202020204" pitchFamily="34" charset="0"/>
                <a:cs typeface="Arial" panose="020B0604020202020204" pitchFamily="34" charset="0"/>
              </a:rPr>
              <a:t>Equisetum</a:t>
            </a:r>
            <a:r>
              <a:rPr lang="en-US" altLang="en-US" sz="2800" b="1">
                <a:latin typeface="Arial" panose="020B0604020202020204" pitchFamily="34" charset="0"/>
                <a:cs typeface="Arial" panose="020B0604020202020204" pitchFamily="34" charset="0"/>
              </a:rPr>
              <a:t> resemble grasses</a:t>
            </a:r>
            <a:r>
              <a:rPr lang="en-US" altLang="en-US" sz="2600" b="1">
                <a:latin typeface="Arial" panose="020B0604020202020204" pitchFamily="34" charset="0"/>
                <a:cs typeface="Arial" panose="020B0604020202020204" pitchFamily="34" charset="0"/>
              </a:rPr>
              <a:t>.</a:t>
            </a:r>
          </a:p>
          <a:p>
            <a:pPr eaLnBrk="1" hangingPunct="1">
              <a:lnSpc>
                <a:spcPct val="90000"/>
              </a:lnSpc>
              <a:buFontTx/>
              <a:buNone/>
            </a:pPr>
            <a:endParaRPr lang="en-US" altLang="en-US" sz="2800" b="1"/>
          </a:p>
        </p:txBody>
      </p:sp>
      <p:pic>
        <p:nvPicPr>
          <p:cNvPr id="47108" name="Picture 3" descr="Living Fossil Equisetum">
            <a:extLst>
              <a:ext uri="{FF2B5EF4-FFF2-40B4-BE49-F238E27FC236}">
                <a16:creationId xmlns:a16="http://schemas.microsoft.com/office/drawing/2014/main" id="{211BBD5D-FBBC-410D-A027-13A9BB53995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819400"/>
            <a:ext cx="4038600" cy="3028950"/>
          </a:xfrm>
        </p:spPr>
      </p:pic>
      <p:graphicFrame>
        <p:nvGraphicFramePr>
          <p:cNvPr id="47109" name="Object 1026">
            <a:extLst>
              <a:ext uri="{FF2B5EF4-FFF2-40B4-BE49-F238E27FC236}">
                <a16:creationId xmlns:a16="http://schemas.microsoft.com/office/drawing/2014/main" id="{9BE02E19-B4FA-4E97-9028-EF91536D0D24}"/>
              </a:ext>
            </a:extLst>
          </p:cNvPr>
          <p:cNvGraphicFramePr>
            <a:graphicFrameLocks noChangeAspect="1"/>
          </p:cNvGraphicFramePr>
          <p:nvPr/>
        </p:nvGraphicFramePr>
        <p:xfrm>
          <a:off x="4648200" y="3505200"/>
          <a:ext cx="3238500" cy="2295525"/>
        </p:xfrm>
        <a:graphic>
          <a:graphicData uri="http://schemas.openxmlformats.org/presentationml/2006/ole">
            <mc:AlternateContent xmlns:mc="http://schemas.openxmlformats.org/markup-compatibility/2006">
              <mc:Choice xmlns:v="urn:schemas-microsoft-com:vml" Requires="v">
                <p:oleObj spid="_x0000_s47111" name="Bitmap Image" r:id="rId4" imgW="3238952" imgH="2295238" progId="PBrush">
                  <p:embed/>
                </p:oleObj>
              </mc:Choice>
              <mc:Fallback>
                <p:oleObj name="Bitmap Image" r:id="rId4" imgW="3238952" imgH="2295238" progId="PBrush">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5200"/>
                        <a:ext cx="323850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0" name="AutoShape 1038">
            <a:hlinkClick r:id="rId6" action="ppaction://hlinksldjump" highlightClick="1"/>
            <a:extLst>
              <a:ext uri="{FF2B5EF4-FFF2-40B4-BE49-F238E27FC236}">
                <a16:creationId xmlns:a16="http://schemas.microsoft.com/office/drawing/2014/main" id="{BDCE7BCC-2234-412F-9997-7C39D239267E}"/>
              </a:ext>
            </a:extLst>
          </p:cNvPr>
          <p:cNvSpPr>
            <a:spLocks noChangeArrowheads="1"/>
          </p:cNvSpPr>
          <p:nvPr/>
        </p:nvSpPr>
        <p:spPr bwMode="auto">
          <a:xfrm>
            <a:off x="8001000" y="51054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7">
            <a:extLst>
              <a:ext uri="{FF2B5EF4-FFF2-40B4-BE49-F238E27FC236}">
                <a16:creationId xmlns:a16="http://schemas.microsoft.com/office/drawing/2014/main" id="{E9752787-02D8-489E-BE6E-742469DF094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B5783CD-C2E7-44E6-8CD5-ACD5EECAD78F}" type="slidenum">
              <a:rPr lang="en-US" altLang="en-US" sz="1400"/>
              <a:pPr eaLnBrk="1" hangingPunct="1"/>
              <a:t>46</a:t>
            </a:fld>
            <a:endParaRPr lang="en-US" altLang="en-US" sz="1400"/>
          </a:p>
        </p:txBody>
      </p:sp>
      <p:sp>
        <p:nvSpPr>
          <p:cNvPr id="48131" name="Rectangle 1027">
            <a:extLst>
              <a:ext uri="{FF2B5EF4-FFF2-40B4-BE49-F238E27FC236}">
                <a16:creationId xmlns:a16="http://schemas.microsoft.com/office/drawing/2014/main" id="{6923B433-EE55-404E-AF27-D57C842A83BB}"/>
              </a:ext>
            </a:extLst>
          </p:cNvPr>
          <p:cNvSpPr>
            <a:spLocks noGrp="1" noChangeArrowheads="1"/>
          </p:cNvSpPr>
          <p:nvPr>
            <p:ph type="body" sz="half" idx="1"/>
          </p:nvPr>
        </p:nvSpPr>
        <p:spPr>
          <a:xfrm>
            <a:off x="533400" y="304800"/>
            <a:ext cx="7848600" cy="3962400"/>
          </a:xfrm>
        </p:spPr>
        <p:txBody>
          <a:bodyPr/>
          <a:lstStyle/>
          <a:p>
            <a:pPr eaLnBrk="1" hangingPunct="1">
              <a:buFontTx/>
              <a:buNone/>
            </a:pPr>
            <a:r>
              <a:rPr lang="en-US" altLang="en-US" sz="2400" b="1">
                <a:latin typeface="Arial" panose="020B0604020202020204" pitchFamily="34" charset="0"/>
                <a:cs typeface="Arial" panose="020B0604020202020204" pitchFamily="34" charset="0"/>
              </a:rPr>
              <a:t>22. True. This is a piece of an egg shell produced by a bird-like theropod dinosaur that was flightless, but that had feathers, presumably for warmth. These oviraptors (Oviraptosauria) are abundant in the fossil beds in Mongolia, China, and date about 100 my in the late Cretaceous (Age of Dinosaurs). Some workers feel that these are early birds that had lost the ability to fly, while most consider them dinosaurs.</a:t>
            </a:r>
          </a:p>
        </p:txBody>
      </p:sp>
      <p:pic>
        <p:nvPicPr>
          <p:cNvPr id="48132" name="Picture 1028">
            <a:extLst>
              <a:ext uri="{FF2B5EF4-FFF2-40B4-BE49-F238E27FC236}">
                <a16:creationId xmlns:a16="http://schemas.microsoft.com/office/drawing/2014/main" id="{A1ECDAA2-3471-40FD-BBBE-F81D87A3424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5800" y="4343400"/>
            <a:ext cx="1352550" cy="835025"/>
          </a:xfrm>
          <a:ln w="38100">
            <a:solidFill>
              <a:schemeClr val="tx1"/>
            </a:solidFill>
            <a:miter lim="800000"/>
            <a:headEnd/>
            <a:tailEnd/>
          </a:ln>
        </p:spPr>
      </p:pic>
      <p:pic>
        <p:nvPicPr>
          <p:cNvPr id="48133" name="Picture 1035" descr="caudipterygidae">
            <a:extLst>
              <a:ext uri="{FF2B5EF4-FFF2-40B4-BE49-F238E27FC236}">
                <a16:creationId xmlns:a16="http://schemas.microsoft.com/office/drawing/2014/main" id="{FE7F3A56-A0A9-423C-B859-659D6F927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19600"/>
            <a:ext cx="4081463" cy="1930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4" name="Rectangle 1037">
            <a:extLst>
              <a:ext uri="{FF2B5EF4-FFF2-40B4-BE49-F238E27FC236}">
                <a16:creationId xmlns:a16="http://schemas.microsoft.com/office/drawing/2014/main" id="{B00CFF9B-AAC6-4761-9CDB-C1412B2258BA}"/>
              </a:ext>
            </a:extLst>
          </p:cNvPr>
          <p:cNvSpPr>
            <a:spLocks noChangeArrowheads="1"/>
          </p:cNvSpPr>
          <p:nvPr/>
        </p:nvSpPr>
        <p:spPr bwMode="auto">
          <a:xfrm>
            <a:off x="381000" y="228600"/>
            <a:ext cx="8305800" cy="6400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8135" name="AutoShape 1038">
            <a:hlinkClick r:id="rId4" action="ppaction://hlinksldjump" highlightClick="1"/>
            <a:extLst>
              <a:ext uri="{FF2B5EF4-FFF2-40B4-BE49-F238E27FC236}">
                <a16:creationId xmlns:a16="http://schemas.microsoft.com/office/drawing/2014/main" id="{832241E7-EC57-44E2-8951-8E7367F3B459}"/>
              </a:ext>
            </a:extLst>
          </p:cNvPr>
          <p:cNvSpPr>
            <a:spLocks noChangeArrowheads="1"/>
          </p:cNvSpPr>
          <p:nvPr/>
        </p:nvSpPr>
        <p:spPr bwMode="auto">
          <a:xfrm>
            <a:off x="6934200" y="5257800"/>
            <a:ext cx="738188" cy="738188"/>
          </a:xfrm>
          <a:prstGeom prst="actionButtonReturn">
            <a:avLst/>
          </a:prstGeom>
          <a:solidFill>
            <a:srgbClr val="FF0066"/>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7112" name="AutoShape 1039">
            <a:hlinkClick r:id="rId5" action="ppaction://hlinksldjump" highlightClick="1"/>
            <a:extLst>
              <a:ext uri="{FF2B5EF4-FFF2-40B4-BE49-F238E27FC236}">
                <a16:creationId xmlns:a16="http://schemas.microsoft.com/office/drawing/2014/main" id="{0A1B22A5-EC6E-422C-94D0-017EDCCF205A}"/>
              </a:ext>
            </a:extLst>
          </p:cNvPr>
          <p:cNvSpPr>
            <a:spLocks noChangeArrowheads="1"/>
          </p:cNvSpPr>
          <p:nvPr/>
        </p:nvSpPr>
        <p:spPr bwMode="auto">
          <a:xfrm>
            <a:off x="7848600" y="5281613"/>
            <a:ext cx="685800" cy="738187"/>
          </a:xfrm>
          <a:prstGeom prst="actionButtonHome">
            <a:avLst/>
          </a:prstGeom>
          <a:solidFill>
            <a:schemeClr val="bg1">
              <a:lumMod val="75000"/>
            </a:schemeClr>
          </a:solidFill>
          <a:ln w="9525">
            <a:solidFill>
              <a:schemeClr val="tx1"/>
            </a:solidFill>
            <a:miter lim="800000"/>
            <a:headEnd/>
            <a:tailEnd/>
          </a:ln>
        </p:spPr>
        <p:txBody>
          <a:bodyPr wrap="none" anchor="ctr"/>
          <a:lstStyle/>
          <a:p>
            <a:pPr>
              <a:defRPr/>
            </a:pPr>
            <a:endParaRPr lang="en-US">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a:extLst>
              <a:ext uri="{FF2B5EF4-FFF2-40B4-BE49-F238E27FC236}">
                <a16:creationId xmlns:a16="http://schemas.microsoft.com/office/drawing/2014/main" id="{AB7F048F-62F6-47CA-9093-DE46CA2D822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D1FBF5C-DD3C-457B-BE13-6BB3F6A8F0EB}" type="slidenum">
              <a:rPr lang="en-US" altLang="en-US" sz="1400"/>
              <a:pPr eaLnBrk="1" hangingPunct="1"/>
              <a:t>47</a:t>
            </a:fld>
            <a:endParaRPr lang="en-US" altLang="en-US" sz="1400"/>
          </a:p>
        </p:txBody>
      </p:sp>
      <p:sp>
        <p:nvSpPr>
          <p:cNvPr id="49155" name="Rectangle 2">
            <a:extLst>
              <a:ext uri="{FF2B5EF4-FFF2-40B4-BE49-F238E27FC236}">
                <a16:creationId xmlns:a16="http://schemas.microsoft.com/office/drawing/2014/main" id="{65A981E4-84E5-4E2C-869E-A19CF178F6AE}"/>
              </a:ext>
            </a:extLst>
          </p:cNvPr>
          <p:cNvSpPr>
            <a:spLocks noGrp="1" noChangeArrowheads="1"/>
          </p:cNvSpPr>
          <p:nvPr>
            <p:ph type="title"/>
          </p:nvPr>
        </p:nvSpPr>
        <p:spPr>
          <a:xfrm>
            <a:off x="914400" y="228600"/>
            <a:ext cx="7467600" cy="685800"/>
          </a:xfrm>
          <a:solidFill>
            <a:srgbClr val="0066CC"/>
          </a:solidFill>
          <a:ln w="38100">
            <a:solidFill>
              <a:schemeClr val="tx1"/>
            </a:solidFill>
            <a:miter lim="800000"/>
            <a:headEnd/>
            <a:tailEnd/>
          </a:ln>
        </p:spPr>
        <p:txBody>
          <a:bodyPr/>
          <a:lstStyle/>
          <a:p>
            <a:pPr eaLnBrk="1" hangingPunct="1"/>
            <a:r>
              <a:rPr lang="en-US" altLang="en-US" sz="2800" b="1">
                <a:solidFill>
                  <a:schemeClr val="bg1"/>
                </a:solidFill>
                <a:latin typeface="Arial" panose="020B0604020202020204" pitchFamily="34" charset="0"/>
                <a:cs typeface="Arial" panose="020B0604020202020204" pitchFamily="34" charset="0"/>
              </a:rPr>
              <a:t>Exercise 2. Geologic Time Scale</a:t>
            </a:r>
            <a:r>
              <a:rPr lang="en-US" altLang="en-US" sz="4000">
                <a:solidFill>
                  <a:schemeClr val="tx1"/>
                </a:solidFill>
                <a:latin typeface="Arial" panose="020B0604020202020204" pitchFamily="34" charset="0"/>
                <a:cs typeface="Arial" panose="020B0604020202020204" pitchFamily="34" charset="0"/>
              </a:rPr>
              <a:t> </a:t>
            </a:r>
          </a:p>
        </p:txBody>
      </p:sp>
      <p:sp>
        <p:nvSpPr>
          <p:cNvPr id="48132" name="Rectangle 3">
            <a:extLst>
              <a:ext uri="{FF2B5EF4-FFF2-40B4-BE49-F238E27FC236}">
                <a16:creationId xmlns:a16="http://schemas.microsoft.com/office/drawing/2014/main" id="{DDFBD236-3BCF-4BE1-A532-CD1A133B4F7C}"/>
              </a:ext>
            </a:extLst>
          </p:cNvPr>
          <p:cNvSpPr>
            <a:spLocks noGrp="1" noChangeArrowheads="1"/>
          </p:cNvSpPr>
          <p:nvPr>
            <p:ph type="body" idx="1"/>
          </p:nvPr>
        </p:nvSpPr>
        <p:spPr>
          <a:xfrm>
            <a:off x="0" y="990600"/>
            <a:ext cx="6172200" cy="5638800"/>
          </a:xfrm>
        </p:spPr>
        <p:txBody>
          <a:bodyPr/>
          <a:lstStyle/>
          <a:p>
            <a:pPr eaLnBrk="1" hangingPunct="1">
              <a:lnSpc>
                <a:spcPct val="80000"/>
              </a:lnSpc>
            </a:pPr>
            <a:endParaRPr lang="en-US" altLang="en-US" sz="2000" b="1"/>
          </a:p>
          <a:p>
            <a:pPr eaLnBrk="1" hangingPunct="1">
              <a:lnSpc>
                <a:spcPct val="80000"/>
              </a:lnSpc>
              <a:buFontTx/>
              <a:buNone/>
            </a:pPr>
            <a:r>
              <a:rPr lang="en-US" altLang="en-US" sz="2800" b="1" u="sng">
                <a:latin typeface="Arial" panose="020B0604020202020204" pitchFamily="34" charset="0"/>
                <a:cs typeface="Arial" panose="020B0604020202020204" pitchFamily="34" charset="0"/>
              </a:rPr>
              <a:t>Introduction</a:t>
            </a:r>
            <a:endParaRPr lang="en-US" altLang="en-US" sz="2400" b="1">
              <a:latin typeface="Arial" panose="020B0604020202020204" pitchFamily="34" charset="0"/>
              <a:cs typeface="Arial" panose="020B0604020202020204" pitchFamily="34" charset="0"/>
            </a:endParaRPr>
          </a:p>
          <a:p>
            <a:pPr lvl="1" eaLnBrk="1" hangingPunct="1">
              <a:lnSpc>
                <a:spcPct val="8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300 years ago, scientists started piecing together information</a:t>
            </a:r>
            <a:r>
              <a:rPr lang="en-US" altLang="en-US" sz="2400">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about the earth’s geological history. </a:t>
            </a:r>
          </a:p>
          <a:p>
            <a:pPr lvl="1" eaLnBrk="1" hangingPunct="1">
              <a:lnSpc>
                <a:spcPct val="8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They compared the patterns and ages of rock layers all over the world.</a:t>
            </a:r>
            <a:endParaRPr lang="en-US" altLang="en-US" sz="2400">
              <a:latin typeface="Arial" panose="020B0604020202020204" pitchFamily="34" charset="0"/>
              <a:cs typeface="Arial" panose="020B0604020202020204" pitchFamily="34" charset="0"/>
            </a:endParaRPr>
          </a:p>
          <a:p>
            <a:pPr lvl="1" eaLnBrk="1" hangingPunct="1">
              <a:lnSpc>
                <a:spcPct val="8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 The comparison resulted in a calendar    called the </a:t>
            </a:r>
            <a:r>
              <a:rPr lang="en-US" altLang="en-US" sz="2400" b="1">
                <a:solidFill>
                  <a:schemeClr val="accent2"/>
                </a:solidFill>
                <a:latin typeface="Arial" panose="020B0604020202020204" pitchFamily="34" charset="0"/>
                <a:cs typeface="Arial" panose="020B0604020202020204" pitchFamily="34" charset="0"/>
              </a:rPr>
              <a:t>geologic timescale</a:t>
            </a:r>
            <a:r>
              <a:rPr lang="en-US" altLang="en-US" sz="2400" b="1">
                <a:latin typeface="Arial" panose="020B0604020202020204" pitchFamily="34" charset="0"/>
                <a:cs typeface="Arial" panose="020B0604020202020204" pitchFamily="34" charset="0"/>
              </a:rPr>
              <a:t>, or planetary calendar.</a:t>
            </a:r>
            <a:r>
              <a:rPr lang="en-US" altLang="en-US" sz="2400">
                <a:latin typeface="Arial" panose="020B0604020202020204" pitchFamily="34" charset="0"/>
                <a:cs typeface="Arial" panose="020B0604020202020204" pitchFamily="34" charset="0"/>
              </a:rPr>
              <a:t> </a:t>
            </a:r>
          </a:p>
          <a:p>
            <a:pPr lvl="1" eaLnBrk="1" hangingPunct="1">
              <a:lnSpc>
                <a:spcPct val="8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 Rather than units of days and weeks like a standard calendar, the geologic timescale divides Earth’s history into sections called eras and periods,</a:t>
            </a:r>
            <a:r>
              <a:rPr lang="en-US" altLang="en-US" sz="2400">
                <a:latin typeface="Arial" panose="020B0604020202020204" pitchFamily="34" charset="0"/>
                <a:cs typeface="Arial" panose="020B0604020202020204" pitchFamily="34" charset="0"/>
              </a:rPr>
              <a:t> </a:t>
            </a:r>
            <a:r>
              <a:rPr lang="en-US" altLang="en-US" sz="2400" b="1">
                <a:latin typeface="Arial" panose="020B0604020202020204" pitchFamily="34" charset="0"/>
                <a:cs typeface="Arial" panose="020B0604020202020204" pitchFamily="34" charset="0"/>
              </a:rPr>
              <a:t>each of which is comprised of many millions of years.</a:t>
            </a:r>
          </a:p>
          <a:p>
            <a:pPr eaLnBrk="1" hangingPunct="1">
              <a:lnSpc>
                <a:spcPct val="80000"/>
              </a:lnSpc>
              <a:buFont typeface="Wingdings" panose="05000000000000000000" pitchFamily="2" charset="2"/>
              <a:buNone/>
            </a:pPr>
            <a:endParaRPr lang="en-US" altLang="en-US" sz="2400"/>
          </a:p>
          <a:p>
            <a:pPr eaLnBrk="1" hangingPunct="1">
              <a:lnSpc>
                <a:spcPct val="80000"/>
              </a:lnSpc>
              <a:buFont typeface="Wingdings" panose="05000000000000000000" pitchFamily="2" charset="2"/>
              <a:buChar char="q"/>
            </a:pPr>
            <a:endParaRPr lang="en-US" altLang="en-US" sz="2400"/>
          </a:p>
        </p:txBody>
      </p:sp>
      <p:pic>
        <p:nvPicPr>
          <p:cNvPr id="49157" name="Picture 4" descr="strata">
            <a:extLst>
              <a:ext uri="{FF2B5EF4-FFF2-40B4-BE49-F238E27FC236}">
                <a16:creationId xmlns:a16="http://schemas.microsoft.com/office/drawing/2014/main" id="{E74EA6E7-6D83-4511-9EAB-120D8CEB2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00200"/>
            <a:ext cx="2470150" cy="3733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4">
            <a:extLst>
              <a:ext uri="{FF2B5EF4-FFF2-40B4-BE49-F238E27FC236}">
                <a16:creationId xmlns:a16="http://schemas.microsoft.com/office/drawing/2014/main" id="{46C31FC6-DBCF-4C0E-A825-F9FFE689702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37550F0-BB83-475F-986C-35983C34741D}" type="slidenum">
              <a:rPr lang="en-US" altLang="en-US" sz="1400"/>
              <a:pPr eaLnBrk="1" hangingPunct="1"/>
              <a:t>48</a:t>
            </a:fld>
            <a:endParaRPr lang="en-US" altLang="en-US" sz="1400"/>
          </a:p>
        </p:txBody>
      </p:sp>
      <p:sp>
        <p:nvSpPr>
          <p:cNvPr id="50179" name="Text Box 124">
            <a:extLst>
              <a:ext uri="{FF2B5EF4-FFF2-40B4-BE49-F238E27FC236}">
                <a16:creationId xmlns:a16="http://schemas.microsoft.com/office/drawing/2014/main" id="{F713A0B1-FE2E-4CDB-B9F8-8ABB982FF1C0}"/>
              </a:ext>
            </a:extLst>
          </p:cNvPr>
          <p:cNvSpPr txBox="1">
            <a:spLocks noChangeArrowheads="1"/>
          </p:cNvSpPr>
          <p:nvPr/>
        </p:nvSpPr>
        <p:spPr bwMode="auto">
          <a:xfrm>
            <a:off x="304800" y="228600"/>
            <a:ext cx="8534400" cy="708025"/>
          </a:xfrm>
          <a:prstGeom prst="rect">
            <a:avLst/>
          </a:prstGeom>
          <a:solidFill>
            <a:srgbClr val="3366FF"/>
          </a:solidFill>
          <a:ln w="38100">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b="1">
                <a:solidFill>
                  <a:schemeClr val="bg1"/>
                </a:solidFill>
                <a:latin typeface="Arial" panose="020B0604020202020204" pitchFamily="34" charset="0"/>
              </a:rPr>
              <a:t>Exercise 2. Geologic Time Scale </a:t>
            </a:r>
          </a:p>
        </p:txBody>
      </p:sp>
      <p:sp>
        <p:nvSpPr>
          <p:cNvPr id="50180" name="Text Box 126">
            <a:extLst>
              <a:ext uri="{FF2B5EF4-FFF2-40B4-BE49-F238E27FC236}">
                <a16:creationId xmlns:a16="http://schemas.microsoft.com/office/drawing/2014/main" id="{265CD73A-0319-4ECD-B940-F8B418C049F1}"/>
              </a:ext>
            </a:extLst>
          </p:cNvPr>
          <p:cNvSpPr txBox="1">
            <a:spLocks noChangeArrowheads="1"/>
          </p:cNvSpPr>
          <p:nvPr/>
        </p:nvSpPr>
        <p:spPr bwMode="auto">
          <a:xfrm>
            <a:off x="533400" y="2971800"/>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2" eaLnBrk="1" hangingPunct="1"/>
            <a:r>
              <a:rPr lang="en-US" altLang="en-US" sz="2800" b="1">
                <a:latin typeface="Arial" panose="020B0604020202020204" pitchFamily="34" charset="0"/>
              </a:rPr>
              <a:t>For Grades 4-6</a:t>
            </a:r>
          </a:p>
        </p:txBody>
      </p:sp>
      <p:sp>
        <p:nvSpPr>
          <p:cNvPr id="50181" name="Text Box 127">
            <a:extLst>
              <a:ext uri="{FF2B5EF4-FFF2-40B4-BE49-F238E27FC236}">
                <a16:creationId xmlns:a16="http://schemas.microsoft.com/office/drawing/2014/main" id="{B34E9FA8-A0B7-4D92-A3AE-D31E8A66CF73}"/>
              </a:ext>
            </a:extLst>
          </p:cNvPr>
          <p:cNvSpPr txBox="1">
            <a:spLocks noChangeArrowheads="1"/>
          </p:cNvSpPr>
          <p:nvPr/>
        </p:nvSpPr>
        <p:spPr bwMode="auto">
          <a:xfrm>
            <a:off x="1371600" y="4038600"/>
            <a:ext cx="64547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a:latin typeface="Arial" panose="020B0604020202020204" pitchFamily="34" charset="0"/>
              </a:rPr>
              <a:t>For Grades 6-12, which includes:</a:t>
            </a:r>
          </a:p>
          <a:p>
            <a:pPr eaLnBrk="1" hangingPunct="1"/>
            <a:r>
              <a:rPr lang="en-US" altLang="en-US" b="1" i="1">
                <a:solidFill>
                  <a:srgbClr val="0070C0"/>
                </a:solidFill>
                <a:latin typeface="Arial" panose="020B0604020202020204" pitchFamily="34" charset="0"/>
              </a:rPr>
              <a:t>Scientific notation, the laws of exponents,</a:t>
            </a:r>
          </a:p>
          <a:p>
            <a:pPr eaLnBrk="1" hangingPunct="1"/>
            <a:r>
              <a:rPr lang="en-US" altLang="en-US" b="1" i="1">
                <a:solidFill>
                  <a:srgbClr val="0070C0"/>
                </a:solidFill>
                <a:latin typeface="Arial" panose="020B0604020202020204" pitchFamily="34" charset="0"/>
              </a:rPr>
              <a:t> converting fractions to decimals and decimals to percents, measuring, understanding scale</a:t>
            </a:r>
            <a:endParaRPr lang="en-US" altLang="en-US">
              <a:latin typeface="Arial" panose="020B0604020202020204" pitchFamily="34" charset="0"/>
            </a:endParaRPr>
          </a:p>
        </p:txBody>
      </p:sp>
      <p:sp>
        <p:nvSpPr>
          <p:cNvPr id="7" name="Action Button: Forward or Next 6">
            <a:hlinkClick r:id="rId2" action="ppaction://hlinksldjump" highlightClick="1"/>
            <a:extLst>
              <a:ext uri="{FF2B5EF4-FFF2-40B4-BE49-F238E27FC236}">
                <a16:creationId xmlns:a16="http://schemas.microsoft.com/office/drawing/2014/main" id="{C491CD43-FF19-4F37-990A-3838FD186578}"/>
              </a:ext>
            </a:extLst>
          </p:cNvPr>
          <p:cNvSpPr/>
          <p:nvPr/>
        </p:nvSpPr>
        <p:spPr>
          <a:xfrm>
            <a:off x="7848600" y="2971800"/>
            <a:ext cx="639763" cy="639763"/>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Action Button: Forward or Next 7">
            <a:hlinkClick r:id="rId3" action="ppaction://hlinksldjump" highlightClick="1"/>
            <a:extLst>
              <a:ext uri="{FF2B5EF4-FFF2-40B4-BE49-F238E27FC236}">
                <a16:creationId xmlns:a16="http://schemas.microsoft.com/office/drawing/2014/main" id="{9B3E7E2D-9C89-4B48-AB56-DB6A1F505915}"/>
              </a:ext>
            </a:extLst>
          </p:cNvPr>
          <p:cNvSpPr/>
          <p:nvPr/>
        </p:nvSpPr>
        <p:spPr>
          <a:xfrm>
            <a:off x="7848600" y="4114800"/>
            <a:ext cx="639763" cy="639763"/>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ction Button: Home 9">
            <a:hlinkClick r:id="rId4" action="ppaction://hlinksldjump" highlightClick="1"/>
            <a:extLst>
              <a:ext uri="{FF2B5EF4-FFF2-40B4-BE49-F238E27FC236}">
                <a16:creationId xmlns:a16="http://schemas.microsoft.com/office/drawing/2014/main" id="{FFEEDCA2-63B2-4082-9FA6-2FD820063A6E}"/>
              </a:ext>
            </a:extLst>
          </p:cNvPr>
          <p:cNvSpPr/>
          <p:nvPr/>
        </p:nvSpPr>
        <p:spPr>
          <a:xfrm>
            <a:off x="7696200" y="5486400"/>
            <a:ext cx="1042988" cy="1042988"/>
          </a:xfrm>
          <a:prstGeom prst="actionButtonHom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5" name="Text Box 126">
            <a:extLst>
              <a:ext uri="{FF2B5EF4-FFF2-40B4-BE49-F238E27FC236}">
                <a16:creationId xmlns:a16="http://schemas.microsoft.com/office/drawing/2014/main" id="{F4853A3C-17A0-4AD8-A267-9B8DD91323F2}"/>
              </a:ext>
            </a:extLst>
          </p:cNvPr>
          <p:cNvSpPr txBox="1">
            <a:spLocks noChangeArrowheads="1"/>
          </p:cNvSpPr>
          <p:nvPr/>
        </p:nvSpPr>
        <p:spPr bwMode="auto">
          <a:xfrm>
            <a:off x="609600" y="1981200"/>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2" eaLnBrk="1" hangingPunct="1"/>
            <a:r>
              <a:rPr lang="en-US" altLang="en-US" sz="2800" b="1">
                <a:latin typeface="Arial" panose="020B0604020202020204" pitchFamily="34" charset="0"/>
              </a:rPr>
              <a:t>For Grades K-4</a:t>
            </a:r>
          </a:p>
        </p:txBody>
      </p:sp>
      <p:sp>
        <p:nvSpPr>
          <p:cNvPr id="11" name="Action Button: Forward or Next 10">
            <a:hlinkClick r:id="rId5" action="ppaction://hlinksldjump" highlightClick="1"/>
            <a:extLst>
              <a:ext uri="{FF2B5EF4-FFF2-40B4-BE49-F238E27FC236}">
                <a16:creationId xmlns:a16="http://schemas.microsoft.com/office/drawing/2014/main" id="{DE8F2EB0-13F2-474C-B914-76A44D16B58D}"/>
              </a:ext>
            </a:extLst>
          </p:cNvPr>
          <p:cNvSpPr/>
          <p:nvPr/>
        </p:nvSpPr>
        <p:spPr>
          <a:xfrm>
            <a:off x="7848600" y="1981200"/>
            <a:ext cx="639763" cy="639763"/>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CB19AC02-3B4B-4F1B-A539-42465DD10249}"/>
              </a:ext>
            </a:extLst>
          </p:cNvPr>
          <p:cNvSpPr>
            <a:spLocks noGrp="1"/>
          </p:cNvSpPr>
          <p:nvPr>
            <p:ph type="title"/>
          </p:nvPr>
        </p:nvSpPr>
        <p:spPr>
          <a:xfrm>
            <a:off x="685800" y="0"/>
            <a:ext cx="7772400" cy="762000"/>
          </a:xfrm>
          <a:solidFill>
            <a:srgbClr val="0070C0"/>
          </a:solidFill>
          <a:ln w="38100">
            <a:solidFill>
              <a:schemeClr val="tx1"/>
            </a:solidFill>
            <a:miter lim="800000"/>
            <a:headEnd/>
            <a:tailEnd/>
          </a:ln>
        </p:spPr>
        <p:txBody>
          <a:bodyPr/>
          <a:lstStyle/>
          <a:p>
            <a:r>
              <a:rPr lang="en-US" altLang="en-US" sz="3600" b="1">
                <a:solidFill>
                  <a:schemeClr val="bg1"/>
                </a:solidFill>
                <a:latin typeface="Arial" panose="020B0604020202020204" pitchFamily="34" charset="0"/>
                <a:cs typeface="Arial" panose="020B0604020202020204" pitchFamily="34" charset="0"/>
              </a:rPr>
              <a:t>Exercise 2. Geologic Time Scale </a:t>
            </a:r>
            <a:endParaRPr lang="en-US" altLang="en-US"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74D181B-649C-4D70-9BCB-1D7B1D1E0AE7}"/>
              </a:ext>
            </a:extLst>
          </p:cNvPr>
          <p:cNvSpPr>
            <a:spLocks noGrp="1"/>
          </p:cNvSpPr>
          <p:nvPr>
            <p:ph idx="1"/>
          </p:nvPr>
        </p:nvSpPr>
        <p:spPr>
          <a:xfrm>
            <a:off x="304800" y="914400"/>
            <a:ext cx="8534400" cy="5181600"/>
          </a:xfrm>
        </p:spPr>
        <p:txBody>
          <a:bodyPr/>
          <a:lstStyle/>
          <a:p>
            <a:pPr>
              <a:buFont typeface="Wingdings" panose="05000000000000000000" pitchFamily="2" charset="2"/>
              <a:buChar char="q"/>
            </a:pPr>
            <a:r>
              <a:rPr lang="en-US" altLang="en-US" sz="2800">
                <a:latin typeface="Arial" panose="020B0604020202020204" pitchFamily="34" charset="0"/>
                <a:cs typeface="Arial" panose="020B0604020202020204" pitchFamily="34" charset="0"/>
              </a:rPr>
              <a:t>Our planet is about 4.6 BILLION years old!</a:t>
            </a:r>
          </a:p>
          <a:p>
            <a:pPr>
              <a:buFont typeface="Wingdings" panose="05000000000000000000" pitchFamily="2" charset="2"/>
              <a:buChar char="q"/>
            </a:pPr>
            <a:r>
              <a:rPr lang="en-US" altLang="en-US" sz="2800">
                <a:latin typeface="Arial" panose="020B0604020202020204" pitchFamily="34" charset="0"/>
                <a:cs typeface="Arial" panose="020B0604020202020204" pitchFamily="34" charset="0"/>
              </a:rPr>
              <a:t>That is a really long time, equal to 4.6 thousand million years!</a:t>
            </a:r>
          </a:p>
          <a:p>
            <a:pPr>
              <a:buFont typeface="Wingdings" panose="05000000000000000000" pitchFamily="2" charset="2"/>
              <a:buChar char="q"/>
            </a:pPr>
            <a:r>
              <a:rPr lang="en-US" altLang="en-US" sz="2800">
                <a:latin typeface="Arial" panose="020B0604020202020204" pitchFamily="34" charset="0"/>
                <a:cs typeface="Arial" panose="020B0604020202020204" pitchFamily="34" charset="0"/>
              </a:rPr>
              <a:t>Thinking about such a long history may be hard to do, but in this exercise, you will explore major events in the history of our planet and life on it.</a:t>
            </a:r>
          </a:p>
          <a:p>
            <a:pPr>
              <a:buFont typeface="Wingdings" panose="05000000000000000000" pitchFamily="2" charset="2"/>
              <a:buChar char="q"/>
            </a:pPr>
            <a:r>
              <a:rPr lang="en-US" altLang="en-US" sz="2800">
                <a:latin typeface="Arial" panose="020B0604020202020204" pitchFamily="34" charset="0"/>
                <a:cs typeface="Arial" panose="020B0604020202020204" pitchFamily="34" charset="0"/>
              </a:rPr>
              <a:t>Your teacher will assign you (or let you choose) an event from Earth’s history from the following slide.</a:t>
            </a:r>
          </a:p>
          <a:p>
            <a:pPr>
              <a:buFont typeface="Wingdings" panose="05000000000000000000" pitchFamily="2" charset="2"/>
              <a:buChar char="q"/>
            </a:pPr>
            <a:r>
              <a:rPr lang="en-US" altLang="en-US" sz="2800">
                <a:latin typeface="Arial" panose="020B0604020202020204" pitchFamily="34" charset="0"/>
                <a:cs typeface="Arial" panose="020B0604020202020204" pitchFamily="34" charset="0"/>
              </a:rPr>
              <a:t>You should then draw a picture that illustrates this event, and label it.</a:t>
            </a:r>
          </a:p>
        </p:txBody>
      </p:sp>
      <p:sp>
        <p:nvSpPr>
          <p:cNvPr id="51204" name="Slide Number Placeholder 3">
            <a:extLst>
              <a:ext uri="{FF2B5EF4-FFF2-40B4-BE49-F238E27FC236}">
                <a16:creationId xmlns:a16="http://schemas.microsoft.com/office/drawing/2014/main" id="{7490AAF4-C9F3-4596-B129-E45424B7BB6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1C179E7-2528-4855-8B19-025B40CDE6DA}" type="slidenum">
              <a:rPr lang="en-US" altLang="en-US" sz="1400"/>
              <a:pPr eaLnBrk="1" hangingPunct="1"/>
              <a:t>49</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a:extLst>
              <a:ext uri="{FF2B5EF4-FFF2-40B4-BE49-F238E27FC236}">
                <a16:creationId xmlns:a16="http://schemas.microsoft.com/office/drawing/2014/main" id="{17951C1C-D707-40C5-B80D-F98D9A86755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55C007A-0BD7-4161-81FC-3EA0A04658D9}" type="slidenum">
              <a:rPr lang="en-US" altLang="en-US" sz="1400"/>
              <a:pPr eaLnBrk="1" hangingPunct="1"/>
              <a:t>5</a:t>
            </a:fld>
            <a:endParaRPr lang="en-US" altLang="en-US" sz="1400"/>
          </a:p>
        </p:txBody>
      </p:sp>
      <p:sp>
        <p:nvSpPr>
          <p:cNvPr id="12291" name="Rectangle 2">
            <a:extLst>
              <a:ext uri="{FF2B5EF4-FFF2-40B4-BE49-F238E27FC236}">
                <a16:creationId xmlns:a16="http://schemas.microsoft.com/office/drawing/2014/main" id="{00196785-C3E8-485C-BBE8-B6C687C4B805}"/>
              </a:ext>
            </a:extLst>
          </p:cNvPr>
          <p:cNvSpPr>
            <a:spLocks noGrp="1" noChangeArrowheads="1"/>
          </p:cNvSpPr>
          <p:nvPr>
            <p:ph type="title"/>
          </p:nvPr>
        </p:nvSpPr>
        <p:spPr>
          <a:xfrm>
            <a:off x="457200" y="0"/>
            <a:ext cx="8229600" cy="533400"/>
          </a:xfrm>
          <a:solidFill>
            <a:schemeClr val="bg1">
              <a:lumMod val="65000"/>
            </a:schemeClr>
          </a:solidFill>
          <a:ln w="38100">
            <a:solidFill>
              <a:schemeClr val="tx1"/>
            </a:solidFill>
          </a:ln>
        </p:spPr>
        <p:txBody>
          <a:bodyPr/>
          <a:lstStyle/>
          <a:p>
            <a:pPr eaLnBrk="1" hangingPunct="1">
              <a:defRPr/>
            </a:pPr>
            <a:r>
              <a:rPr lang="en-US" sz="3200" b="1" dirty="0">
                <a:solidFill>
                  <a:schemeClr val="tx1"/>
                </a:solidFill>
                <a:latin typeface="Arial" pitchFamily="34" charset="0"/>
                <a:cs typeface="Arial" pitchFamily="34" charset="0"/>
              </a:rPr>
              <a:t>Materials List</a:t>
            </a:r>
          </a:p>
        </p:txBody>
      </p:sp>
      <p:sp>
        <p:nvSpPr>
          <p:cNvPr id="6148" name="Rectangle 3">
            <a:extLst>
              <a:ext uri="{FF2B5EF4-FFF2-40B4-BE49-F238E27FC236}">
                <a16:creationId xmlns:a16="http://schemas.microsoft.com/office/drawing/2014/main" id="{C0D54C5B-379F-4DE7-8F01-D686F3CB207C}"/>
              </a:ext>
            </a:extLst>
          </p:cNvPr>
          <p:cNvSpPr>
            <a:spLocks noGrp="1" noChangeArrowheads="1"/>
          </p:cNvSpPr>
          <p:nvPr>
            <p:ph type="body" idx="1"/>
          </p:nvPr>
        </p:nvSpPr>
        <p:spPr>
          <a:xfrm>
            <a:off x="381000" y="609600"/>
            <a:ext cx="8229600" cy="4114800"/>
          </a:xfrm>
        </p:spPr>
        <p:txBody>
          <a:bodyPr/>
          <a:lstStyle/>
          <a:p>
            <a:r>
              <a:rPr lang="en-US" altLang="en-US" sz="2400" b="1">
                <a:latin typeface="Arial" panose="020B0604020202020204" pitchFamily="34" charset="0"/>
                <a:cs typeface="Arial" panose="020B0604020202020204" pitchFamily="34" charset="0"/>
              </a:rPr>
              <a:t>Plastic bag labeled “Exercise 4. Fossil Lineages” containing</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Bag labeled “Exercise 4.1. Determining a Fossil Lineage” containing</a:t>
            </a:r>
          </a:p>
          <a:p>
            <a:pPr lvl="2"/>
            <a:r>
              <a:rPr lang="en-US" altLang="en-US" b="1">
                <a:latin typeface="Arial" panose="020B0604020202020204" pitchFamily="34" charset="0"/>
                <a:cs typeface="Arial" panose="020B0604020202020204" pitchFamily="34" charset="0"/>
              </a:rPr>
              <a:t>5 fossil shark teeth, each labeled and marked with a red dot:</a:t>
            </a:r>
          </a:p>
          <a:p>
            <a:pPr lvl="3">
              <a:buFont typeface="Arial" panose="020B0604020202020204" pitchFamily="34" charset="0"/>
              <a:buChar char="•"/>
            </a:pPr>
            <a:r>
              <a:rPr lang="en-US" altLang="en-US" sz="2400" b="1" i="1">
                <a:latin typeface="Arial" panose="020B0604020202020204" pitchFamily="34" charset="0"/>
                <a:cs typeface="Arial" panose="020B0604020202020204" pitchFamily="34" charset="0"/>
              </a:rPr>
              <a:t>Cretolamna appendiculata</a:t>
            </a:r>
            <a:endParaRPr lang="en-US" altLang="en-US" sz="2400" b="1">
              <a:latin typeface="Arial" panose="020B0604020202020204" pitchFamily="34" charset="0"/>
              <a:cs typeface="Arial" panose="020B0604020202020204" pitchFamily="34" charset="0"/>
            </a:endParaRPr>
          </a:p>
          <a:p>
            <a:pPr lvl="3">
              <a:buFont typeface="Arial" panose="020B0604020202020204" pitchFamily="34" charset="0"/>
              <a:buChar char="•"/>
            </a:pPr>
            <a:r>
              <a:rPr lang="en-US" altLang="en-US" sz="2400" b="1" i="1">
                <a:latin typeface="Arial" panose="020B0604020202020204" pitchFamily="34" charset="0"/>
                <a:cs typeface="Arial" panose="020B0604020202020204" pitchFamily="34" charset="0"/>
              </a:rPr>
              <a:t>Carcharocles auriculatus</a:t>
            </a:r>
            <a:endParaRPr lang="en-US" altLang="en-US" sz="2400" b="1">
              <a:latin typeface="Arial" panose="020B0604020202020204" pitchFamily="34" charset="0"/>
              <a:cs typeface="Arial" panose="020B0604020202020204" pitchFamily="34" charset="0"/>
            </a:endParaRPr>
          </a:p>
          <a:p>
            <a:pPr lvl="3">
              <a:buFont typeface="Arial" panose="020B0604020202020204" pitchFamily="34" charset="0"/>
              <a:buChar char="•"/>
            </a:pPr>
            <a:r>
              <a:rPr lang="en-US" altLang="en-US" sz="2400" b="1" i="1">
                <a:latin typeface="Arial" panose="020B0604020202020204" pitchFamily="34" charset="0"/>
                <a:cs typeface="Arial" panose="020B0604020202020204" pitchFamily="34" charset="0"/>
              </a:rPr>
              <a:t>Carcharocles chubutensis</a:t>
            </a:r>
            <a:endParaRPr lang="en-US" altLang="en-US" sz="2400" b="1">
              <a:latin typeface="Arial" panose="020B0604020202020204" pitchFamily="34" charset="0"/>
              <a:cs typeface="Arial" panose="020B0604020202020204" pitchFamily="34" charset="0"/>
            </a:endParaRPr>
          </a:p>
          <a:p>
            <a:pPr lvl="3">
              <a:buFont typeface="Arial" panose="020B0604020202020204" pitchFamily="34" charset="0"/>
              <a:buChar char="•"/>
            </a:pPr>
            <a:r>
              <a:rPr lang="en-US" altLang="en-US" sz="2400" b="1" i="1">
                <a:latin typeface="Arial" panose="020B0604020202020204" pitchFamily="34" charset="0"/>
                <a:cs typeface="Arial" panose="020B0604020202020204" pitchFamily="34" charset="0"/>
              </a:rPr>
              <a:t>Carcharocles megalodon </a:t>
            </a:r>
            <a:endParaRPr lang="en-US" altLang="en-US" sz="2400" b="1">
              <a:latin typeface="Arial" panose="020B0604020202020204" pitchFamily="34" charset="0"/>
              <a:cs typeface="Arial" panose="020B0604020202020204" pitchFamily="34" charset="0"/>
            </a:endParaRPr>
          </a:p>
          <a:p>
            <a:pPr lvl="3">
              <a:buFont typeface="Arial" panose="020B0604020202020204" pitchFamily="34" charset="0"/>
              <a:buChar char="•"/>
            </a:pPr>
            <a:r>
              <a:rPr lang="en-US" altLang="en-US" sz="2400" b="1" i="1">
                <a:latin typeface="Arial" panose="020B0604020202020204" pitchFamily="34" charset="0"/>
                <a:cs typeface="Arial" panose="020B0604020202020204" pitchFamily="34" charset="0"/>
              </a:rPr>
              <a:t>Otodus obliquus</a:t>
            </a:r>
            <a:endParaRPr lang="en-US" altLang="en-US" sz="2400" b="1">
              <a:latin typeface="Arial" panose="020B0604020202020204" pitchFamily="34" charset="0"/>
              <a:cs typeface="Arial" panose="020B0604020202020204" pitchFamily="34" charset="0"/>
            </a:endParaRPr>
          </a:p>
          <a:p>
            <a:r>
              <a:rPr lang="en-US" altLang="en-US" sz="2400" b="1">
                <a:latin typeface="Arial" panose="020B0604020202020204" pitchFamily="34" charset="0"/>
                <a:cs typeface="Arial" panose="020B0604020202020204" pitchFamily="34" charset="0"/>
              </a:rPr>
              <a:t>Bag labeled “Exercise 4.2. Comparing lineages” containing</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A single fossil shark tooth - Crow shark (</a:t>
            </a:r>
            <a:r>
              <a:rPr lang="en-US" altLang="en-US" sz="2400" b="1" i="1">
                <a:latin typeface="Arial" panose="020B0604020202020204" pitchFamily="34" charset="0"/>
                <a:cs typeface="Arial" panose="020B0604020202020204" pitchFamily="34" charset="0"/>
              </a:rPr>
              <a:t>Squalicorax pristodontus</a:t>
            </a:r>
            <a:r>
              <a:rPr lang="en-US" altLang="en-US" sz="2400" b="1">
                <a:latin typeface="Arial" panose="020B0604020202020204" pitchFamily="34" charset="0"/>
                <a:cs typeface="Arial" panose="020B0604020202020204" pitchFamily="34" charset="0"/>
              </a:rPr>
              <a:t>)</a:t>
            </a:r>
          </a:p>
          <a:p>
            <a:pPr eaLnBrk="1" hangingPunct="1">
              <a:buFont typeface="Wingdings" panose="05000000000000000000" pitchFamily="2" charset="2"/>
              <a:buChar char="q"/>
            </a:pPr>
            <a:endParaRPr lang="en-US" altLang="en-US" sz="2400" b="1">
              <a:latin typeface="Arial" panose="020B0604020202020204" pitchFamily="34" charset="0"/>
            </a:endParaRPr>
          </a:p>
        </p:txBody>
      </p:sp>
      <p:sp>
        <p:nvSpPr>
          <p:cNvPr id="12293" name="AutoShape 4">
            <a:hlinkClick r:id="rId2" action="ppaction://hlinksldjump" highlightClick="1"/>
            <a:extLst>
              <a:ext uri="{FF2B5EF4-FFF2-40B4-BE49-F238E27FC236}">
                <a16:creationId xmlns:a16="http://schemas.microsoft.com/office/drawing/2014/main" id="{C9BAE0FC-317B-45A3-BF15-677F846A546A}"/>
              </a:ext>
            </a:extLst>
          </p:cNvPr>
          <p:cNvSpPr>
            <a:spLocks noChangeArrowheads="1"/>
          </p:cNvSpPr>
          <p:nvPr/>
        </p:nvSpPr>
        <p:spPr bwMode="auto">
          <a:xfrm>
            <a:off x="7924800" y="5562600"/>
            <a:ext cx="914400" cy="914400"/>
          </a:xfrm>
          <a:prstGeom prst="actionButtonHome">
            <a:avLst/>
          </a:prstGeom>
          <a:solidFill>
            <a:schemeClr val="bg1">
              <a:lumMod val="65000"/>
            </a:schemeClr>
          </a:solidFill>
          <a:ln w="9525">
            <a:solidFill>
              <a:schemeClr val="tx1"/>
            </a:solidFill>
            <a:miter lim="800000"/>
            <a:headEnd/>
            <a:tailEnd/>
          </a:ln>
        </p:spPr>
        <p:txBody>
          <a:bodyPr wrap="none" anchor="ctr"/>
          <a:lstStyle/>
          <a:p>
            <a:pPr>
              <a:defRPr/>
            </a:pPr>
            <a:endParaRPr lang="en-US">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3A67C145-6F76-4CD7-8804-F07D9AC35C42}"/>
              </a:ext>
            </a:extLst>
          </p:cNvPr>
          <p:cNvSpPr>
            <a:spLocks noGrp="1"/>
          </p:cNvSpPr>
          <p:nvPr>
            <p:ph type="title"/>
          </p:nvPr>
        </p:nvSpPr>
        <p:spPr>
          <a:xfrm>
            <a:off x="685800" y="0"/>
            <a:ext cx="7772400" cy="533400"/>
          </a:xfrm>
          <a:solidFill>
            <a:srgbClr val="0070C0"/>
          </a:solidFill>
          <a:ln w="38100">
            <a:solidFill>
              <a:schemeClr val="tx1"/>
            </a:solidFill>
            <a:miter lim="800000"/>
            <a:headEnd/>
            <a:tailEnd/>
          </a:ln>
        </p:spPr>
        <p:txBody>
          <a:bodyPr/>
          <a:lstStyle/>
          <a:p>
            <a:r>
              <a:rPr lang="en-US" altLang="en-US" sz="3600" b="1">
                <a:solidFill>
                  <a:schemeClr val="bg1"/>
                </a:solidFill>
                <a:latin typeface="Arial" panose="020B0604020202020204" pitchFamily="34" charset="0"/>
                <a:cs typeface="Arial" panose="020B0604020202020204" pitchFamily="34" charset="0"/>
              </a:rPr>
              <a:t>Exercise 2. Geologic Time Scale </a:t>
            </a:r>
            <a:endParaRPr lang="en-US" altLang="en-US"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DB178F1-7441-4CC7-A816-CA5D34C9BCBE}"/>
              </a:ext>
            </a:extLst>
          </p:cNvPr>
          <p:cNvSpPr>
            <a:spLocks noGrp="1"/>
          </p:cNvSpPr>
          <p:nvPr>
            <p:ph idx="1"/>
          </p:nvPr>
        </p:nvSpPr>
        <p:spPr>
          <a:xfrm>
            <a:off x="152400" y="609600"/>
            <a:ext cx="8686800" cy="5486400"/>
          </a:xfrm>
          <a:ln>
            <a:miter lim="800000"/>
            <a:headEnd/>
            <a:tailEnd/>
          </a:ln>
          <a:extLst/>
        </p:spPr>
        <p:txBody>
          <a:bodyPr numCol="2"/>
          <a:lstStyle/>
          <a:p>
            <a:pPr>
              <a:defRPr/>
            </a:pPr>
            <a:r>
              <a:rPr lang="en-US" sz="2400" dirty="0">
                <a:latin typeface="Arial" pitchFamily="34" charset="0"/>
                <a:cs typeface="Arial" pitchFamily="34" charset="0"/>
              </a:rPr>
              <a:t>Present  </a:t>
            </a:r>
          </a:p>
          <a:p>
            <a:pPr>
              <a:defRPr/>
            </a:pPr>
            <a:r>
              <a:rPr lang="en-US" sz="2400" dirty="0">
                <a:latin typeface="Arial" pitchFamily="34" charset="0"/>
                <a:cs typeface="Arial" pitchFamily="34" charset="0"/>
              </a:rPr>
              <a:t>Homo sapiens (humans) </a:t>
            </a:r>
          </a:p>
          <a:p>
            <a:pPr>
              <a:defRPr/>
            </a:pPr>
            <a:r>
              <a:rPr lang="en-US" sz="2400" dirty="0">
                <a:latin typeface="Arial" pitchFamily="34" charset="0"/>
                <a:cs typeface="Arial" pitchFamily="34" charset="0"/>
              </a:rPr>
              <a:t>First evidence of ice at the poles </a:t>
            </a:r>
          </a:p>
          <a:p>
            <a:pPr>
              <a:defRPr/>
            </a:pPr>
            <a:r>
              <a:rPr lang="en-US" sz="2400" dirty="0">
                <a:latin typeface="Arial" pitchFamily="34" charset="0"/>
                <a:cs typeface="Arial" pitchFamily="34" charset="0"/>
              </a:rPr>
              <a:t>Early horses </a:t>
            </a:r>
          </a:p>
          <a:p>
            <a:pPr>
              <a:defRPr/>
            </a:pPr>
            <a:r>
              <a:rPr lang="en-US" sz="2400" dirty="0">
                <a:latin typeface="Arial" pitchFamily="34" charset="0"/>
                <a:cs typeface="Arial" pitchFamily="34" charset="0"/>
              </a:rPr>
              <a:t>Early primates </a:t>
            </a:r>
          </a:p>
          <a:p>
            <a:pPr>
              <a:defRPr/>
            </a:pPr>
            <a:r>
              <a:rPr lang="en-US" sz="2400" dirty="0">
                <a:latin typeface="Arial" pitchFamily="34" charset="0"/>
                <a:cs typeface="Arial" pitchFamily="34" charset="0"/>
              </a:rPr>
              <a:t>Dinosaurs became extinct  </a:t>
            </a:r>
          </a:p>
          <a:p>
            <a:pPr>
              <a:defRPr/>
            </a:pPr>
            <a:r>
              <a:rPr lang="en-US" sz="2400" dirty="0">
                <a:latin typeface="Arial" pitchFamily="34" charset="0"/>
                <a:cs typeface="Arial" pitchFamily="34" charset="0"/>
              </a:rPr>
              <a:t>Early flowering plants  </a:t>
            </a:r>
          </a:p>
          <a:p>
            <a:pPr>
              <a:defRPr/>
            </a:pPr>
            <a:r>
              <a:rPr lang="en-US" sz="2400" dirty="0">
                <a:latin typeface="Arial" pitchFamily="34" charset="0"/>
                <a:cs typeface="Arial" pitchFamily="34" charset="0"/>
              </a:rPr>
              <a:t>Early birds and mammals </a:t>
            </a:r>
          </a:p>
          <a:p>
            <a:pPr>
              <a:defRPr/>
            </a:pPr>
            <a:r>
              <a:rPr lang="en-US" sz="2400" dirty="0">
                <a:latin typeface="Arial" pitchFamily="34" charset="0"/>
                <a:cs typeface="Arial" pitchFamily="34" charset="0"/>
              </a:rPr>
              <a:t>First dinosaurs </a:t>
            </a:r>
          </a:p>
          <a:p>
            <a:pPr>
              <a:defRPr/>
            </a:pPr>
            <a:r>
              <a:rPr lang="en-US" sz="2400" dirty="0">
                <a:latin typeface="Arial" pitchFamily="34" charset="0"/>
                <a:cs typeface="Arial" pitchFamily="34" charset="0"/>
              </a:rPr>
              <a:t>Early trees, formation of coal deposits </a:t>
            </a:r>
          </a:p>
          <a:p>
            <a:pPr>
              <a:defRPr/>
            </a:pPr>
            <a:r>
              <a:rPr lang="en-US" sz="2400" dirty="0">
                <a:latin typeface="Arial" pitchFamily="34" charset="0"/>
                <a:cs typeface="Arial" pitchFamily="34" charset="0"/>
              </a:rPr>
              <a:t>First reptiles  </a:t>
            </a:r>
          </a:p>
          <a:p>
            <a:pPr>
              <a:defRPr/>
            </a:pPr>
            <a:r>
              <a:rPr lang="en-US" sz="2400" dirty="0">
                <a:latin typeface="Arial" pitchFamily="34" charset="0"/>
                <a:cs typeface="Arial" pitchFamily="34" charset="0"/>
              </a:rPr>
              <a:t>First insects </a:t>
            </a:r>
          </a:p>
          <a:p>
            <a:pPr>
              <a:defRPr/>
            </a:pPr>
            <a:r>
              <a:rPr lang="en-US" sz="2400" dirty="0">
                <a:latin typeface="Arial" pitchFamily="34" charset="0"/>
                <a:cs typeface="Arial" pitchFamily="34" charset="0"/>
              </a:rPr>
              <a:t>Early land plants  </a:t>
            </a:r>
          </a:p>
          <a:p>
            <a:pPr>
              <a:defRPr/>
            </a:pPr>
            <a:r>
              <a:rPr lang="en-US" sz="2400" dirty="0">
                <a:latin typeface="Arial" pitchFamily="34" charset="0"/>
                <a:cs typeface="Arial" pitchFamily="34" charset="0"/>
              </a:rPr>
              <a:t>Early fish </a:t>
            </a:r>
          </a:p>
          <a:p>
            <a:pPr>
              <a:defRPr/>
            </a:pPr>
            <a:r>
              <a:rPr lang="en-US" sz="2400" dirty="0">
                <a:latin typeface="Arial" pitchFamily="34" charset="0"/>
                <a:cs typeface="Arial" pitchFamily="34" charset="0"/>
              </a:rPr>
              <a:t>Early shelled organisms </a:t>
            </a:r>
          </a:p>
          <a:p>
            <a:pPr>
              <a:defRPr/>
            </a:pPr>
            <a:r>
              <a:rPr lang="en-US" sz="2400" dirty="0">
                <a:latin typeface="Arial" pitchFamily="34" charset="0"/>
                <a:cs typeface="Arial" pitchFamily="34" charset="0"/>
              </a:rPr>
              <a:t>First known animals  </a:t>
            </a:r>
          </a:p>
          <a:p>
            <a:pPr>
              <a:defRPr/>
            </a:pPr>
            <a:r>
              <a:rPr lang="en-US" sz="2400" dirty="0">
                <a:latin typeface="Arial" pitchFamily="34" charset="0"/>
                <a:cs typeface="Arial" pitchFamily="34" charset="0"/>
              </a:rPr>
              <a:t>Buildup of free oxygen in atmosphere </a:t>
            </a:r>
          </a:p>
          <a:p>
            <a:pPr>
              <a:defRPr/>
            </a:pPr>
            <a:r>
              <a:rPr lang="en-US" sz="2400" dirty="0">
                <a:latin typeface="Arial" pitchFamily="34" charset="0"/>
                <a:cs typeface="Arial" pitchFamily="34" charset="0"/>
              </a:rPr>
              <a:t>Early bacteria &amp; algae </a:t>
            </a:r>
          </a:p>
          <a:p>
            <a:pPr>
              <a:defRPr/>
            </a:pPr>
            <a:r>
              <a:rPr lang="en-US" sz="2400" dirty="0">
                <a:latin typeface="Arial" pitchFamily="34" charset="0"/>
                <a:cs typeface="Arial" pitchFamily="34" charset="0"/>
              </a:rPr>
              <a:t>Oldest known Earth rocks  </a:t>
            </a:r>
          </a:p>
          <a:p>
            <a:pPr>
              <a:defRPr/>
            </a:pPr>
            <a:r>
              <a:rPr lang="en-US" sz="2400" dirty="0">
                <a:latin typeface="Arial" pitchFamily="34" charset="0"/>
                <a:cs typeface="Arial" pitchFamily="34" charset="0"/>
              </a:rPr>
              <a:t>Formation of Earth's atmosphere </a:t>
            </a:r>
          </a:p>
          <a:p>
            <a:pPr>
              <a:defRPr/>
            </a:pPr>
            <a:r>
              <a:rPr lang="en-US" sz="2400" dirty="0">
                <a:latin typeface="Arial" pitchFamily="34" charset="0"/>
                <a:cs typeface="Arial" pitchFamily="34" charset="0"/>
              </a:rPr>
              <a:t>Formation of the Moon </a:t>
            </a:r>
          </a:p>
          <a:p>
            <a:pPr>
              <a:defRPr/>
            </a:pPr>
            <a:r>
              <a:rPr lang="en-US" sz="2400" dirty="0">
                <a:latin typeface="Arial" pitchFamily="34" charset="0"/>
                <a:cs typeface="Arial" pitchFamily="34" charset="0"/>
              </a:rPr>
              <a:t>Origin of earth </a:t>
            </a:r>
          </a:p>
        </p:txBody>
      </p:sp>
      <p:sp>
        <p:nvSpPr>
          <p:cNvPr id="52228" name="Slide Number Placeholder 3">
            <a:extLst>
              <a:ext uri="{FF2B5EF4-FFF2-40B4-BE49-F238E27FC236}">
                <a16:creationId xmlns:a16="http://schemas.microsoft.com/office/drawing/2014/main" id="{84B6FBB2-9849-471E-B079-DBD64923C6A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DA53906-CBCF-4974-B4FC-3B105DEAC68E}" type="slidenum">
              <a:rPr lang="en-US" altLang="en-US" sz="1400"/>
              <a:pPr eaLnBrk="1" hangingPunct="1"/>
              <a:t>50</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BFC4B90A-48F3-44D1-80C8-AC34EEFBDB88}"/>
              </a:ext>
            </a:extLst>
          </p:cNvPr>
          <p:cNvSpPr>
            <a:spLocks noGrp="1"/>
          </p:cNvSpPr>
          <p:nvPr>
            <p:ph type="title"/>
          </p:nvPr>
        </p:nvSpPr>
        <p:spPr>
          <a:xfrm>
            <a:off x="685800" y="0"/>
            <a:ext cx="7772400" cy="533400"/>
          </a:xfrm>
          <a:solidFill>
            <a:srgbClr val="0070C0"/>
          </a:solidFill>
          <a:ln w="38100">
            <a:solidFill>
              <a:schemeClr val="tx1"/>
            </a:solidFill>
            <a:miter lim="800000"/>
            <a:headEnd/>
            <a:tailEnd/>
          </a:ln>
        </p:spPr>
        <p:txBody>
          <a:bodyPr/>
          <a:lstStyle/>
          <a:p>
            <a:r>
              <a:rPr lang="en-US" altLang="en-US" sz="3600" b="1">
                <a:solidFill>
                  <a:schemeClr val="bg1"/>
                </a:solidFill>
                <a:latin typeface="Arial" panose="020B0604020202020204" pitchFamily="34" charset="0"/>
                <a:cs typeface="Arial" panose="020B0604020202020204" pitchFamily="34" charset="0"/>
              </a:rPr>
              <a:t>Exercise 2. Geologic Time Scale </a:t>
            </a:r>
            <a:endParaRPr lang="en-US" altLang="en-US"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010047-04BF-4BC8-897A-0AE765960AE5}"/>
              </a:ext>
            </a:extLst>
          </p:cNvPr>
          <p:cNvSpPr>
            <a:spLocks noGrp="1"/>
          </p:cNvSpPr>
          <p:nvPr>
            <p:ph idx="1"/>
          </p:nvPr>
        </p:nvSpPr>
        <p:spPr>
          <a:xfrm>
            <a:off x="228600" y="609600"/>
            <a:ext cx="8610600" cy="5486400"/>
          </a:xfrm>
        </p:spPr>
        <p:txBody>
          <a:bodyPr/>
          <a:lstStyle/>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Ahead of time, your teacher should have made a BIG timeline, around your classroom, in the hallway, or outside.</a:t>
            </a: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you have drawn the picture of your event in Earth’s history, your teacher will show you where your event goes on the timeline.</a:t>
            </a: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After all pictures have been added, start at the end of the timeline with the origin of the earth, and walk along it, observing these important events.</a:t>
            </a: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Your teacher may tell you how much time, on average, your foot represents.</a:t>
            </a: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Look at how close and how far away certain events on the timeline are.</a:t>
            </a: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Talk about these events with your classmates.</a:t>
            </a: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You may even wish to invite other classes to view your timeline, and take a “field trip through Earth’s history”!</a:t>
            </a:r>
          </a:p>
        </p:txBody>
      </p:sp>
      <p:sp>
        <p:nvSpPr>
          <p:cNvPr id="53252" name="Slide Number Placeholder 3">
            <a:extLst>
              <a:ext uri="{FF2B5EF4-FFF2-40B4-BE49-F238E27FC236}">
                <a16:creationId xmlns:a16="http://schemas.microsoft.com/office/drawing/2014/main" id="{C38F3A9F-25EF-46FD-8B5D-015D3DCAA7F4}"/>
              </a:ext>
            </a:extLst>
          </p:cNvPr>
          <p:cNvSpPr>
            <a:spLocks noGrp="1"/>
          </p:cNvSpPr>
          <p:nvPr>
            <p:ph type="sldNum" sz="quarter" idx="12"/>
          </p:nvPr>
        </p:nvSpPr>
        <p:spPr>
          <a:xfrm>
            <a:off x="6934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8E092F9-6526-4A7C-A127-F1E2770D699A}" type="slidenum">
              <a:rPr lang="en-US" altLang="en-US" sz="1400"/>
              <a:pPr eaLnBrk="1" hangingPunct="1"/>
              <a:t>51</a:t>
            </a:fld>
            <a:endParaRPr lang="en-US" altLang="en-US" sz="1400"/>
          </a:p>
        </p:txBody>
      </p:sp>
      <p:sp>
        <p:nvSpPr>
          <p:cNvPr id="5" name="Action Button: Home 4">
            <a:hlinkClick r:id="rId2" action="ppaction://hlinksldjump" highlightClick="1"/>
            <a:extLst>
              <a:ext uri="{FF2B5EF4-FFF2-40B4-BE49-F238E27FC236}">
                <a16:creationId xmlns:a16="http://schemas.microsoft.com/office/drawing/2014/main" id="{DE5C9918-6EC5-4F39-A9F8-C605C4B09999}"/>
              </a:ext>
            </a:extLst>
          </p:cNvPr>
          <p:cNvSpPr>
            <a:spLocks noChangeAspect="1"/>
          </p:cNvSpPr>
          <p:nvPr/>
        </p:nvSpPr>
        <p:spPr>
          <a:xfrm>
            <a:off x="8229600" y="5943600"/>
            <a:ext cx="731838" cy="731838"/>
          </a:xfrm>
          <a:prstGeom prst="actionButtonHom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a:extLst>
              <a:ext uri="{FF2B5EF4-FFF2-40B4-BE49-F238E27FC236}">
                <a16:creationId xmlns:a16="http://schemas.microsoft.com/office/drawing/2014/main" id="{6E0F51C2-95A1-47EB-B38B-043C2492F222}"/>
              </a:ext>
            </a:extLst>
          </p:cNvPr>
          <p:cNvSpPr>
            <a:spLocks noGrp="1"/>
          </p:cNvSpPr>
          <p:nvPr>
            <p:ph type="sldNum" sz="quarter" idx="12"/>
          </p:nvPr>
        </p:nvSpPr>
        <p:spPr>
          <a:xfrm>
            <a:off x="7010400" y="64008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0D9E71B-BA6B-40F4-AE36-24003A4D4B5E}" type="slidenum">
              <a:rPr lang="en-US" altLang="en-US" sz="1400"/>
              <a:pPr eaLnBrk="1" hangingPunct="1"/>
              <a:t>52</a:t>
            </a:fld>
            <a:endParaRPr lang="en-US" altLang="en-US" sz="1400"/>
          </a:p>
        </p:txBody>
      </p:sp>
      <p:sp>
        <p:nvSpPr>
          <p:cNvPr id="3" name="TextBox 2">
            <a:extLst>
              <a:ext uri="{FF2B5EF4-FFF2-40B4-BE49-F238E27FC236}">
                <a16:creationId xmlns:a16="http://schemas.microsoft.com/office/drawing/2014/main" id="{0B39CE0A-77F8-4391-9206-A43FB07D0EF2}"/>
              </a:ext>
            </a:extLst>
          </p:cNvPr>
          <p:cNvSpPr txBox="1"/>
          <p:nvPr/>
        </p:nvSpPr>
        <p:spPr>
          <a:xfrm>
            <a:off x="228600" y="228600"/>
            <a:ext cx="8534400" cy="6432550"/>
          </a:xfrm>
          <a:prstGeom prst="rect">
            <a:avLst/>
          </a:prstGeom>
          <a:noFill/>
        </p:spPr>
        <p:txBody>
          <a:bodyPr>
            <a:spAutoFit/>
          </a:bodyPr>
          <a:lstStyle/>
          <a:p>
            <a:pPr>
              <a:defRPr/>
            </a:pPr>
            <a:r>
              <a:rPr lang="en-US" sz="2800" b="1" u="sng" dirty="0">
                <a:latin typeface="Arial" pitchFamily="34" charset="0"/>
              </a:rPr>
              <a:t>Introduction</a:t>
            </a:r>
          </a:p>
          <a:p>
            <a:pPr marL="457200" indent="-457200">
              <a:buFont typeface="Wingdings" pitchFamily="2" charset="2"/>
              <a:buChar char="q"/>
              <a:defRPr/>
            </a:pPr>
            <a:r>
              <a:rPr lang="en-US" dirty="0">
                <a:latin typeface="Arial" pitchFamily="34" charset="0"/>
              </a:rPr>
              <a:t>We are used to calendars that are subdivided into </a:t>
            </a:r>
            <a:r>
              <a:rPr lang="en-US" dirty="0" err="1">
                <a:latin typeface="Arial" pitchFamily="34" charset="0"/>
              </a:rPr>
              <a:t>months,weeks</a:t>
            </a:r>
            <a:r>
              <a:rPr lang="en-US" dirty="0">
                <a:latin typeface="Arial" pitchFamily="34" charset="0"/>
              </a:rPr>
              <a:t>, and days.</a:t>
            </a:r>
          </a:p>
          <a:p>
            <a:pPr>
              <a:buFont typeface="Wingdings" pitchFamily="2" charset="2"/>
              <a:buChar char="q"/>
              <a:defRPr/>
            </a:pPr>
            <a:r>
              <a:rPr lang="en-US" dirty="0">
                <a:latin typeface="Arial" pitchFamily="34" charset="0"/>
              </a:rPr>
              <a:t>The geological calendar divides Earth’s 4,500 million (4.5 billion) year history into sections called eras and periods, which are made up of millions of years.</a:t>
            </a:r>
          </a:p>
          <a:p>
            <a:pPr>
              <a:buFont typeface="Wingdings" pitchFamily="2" charset="2"/>
              <a:buChar char="q"/>
              <a:defRPr/>
            </a:pPr>
            <a:r>
              <a:rPr lang="en-US" dirty="0">
                <a:latin typeface="Arial" pitchFamily="34" charset="0"/>
              </a:rPr>
              <a:t>How many zeros does it take to write out one million?</a:t>
            </a:r>
          </a:p>
          <a:p>
            <a:pPr>
              <a:defRPr/>
            </a:pPr>
            <a:r>
              <a:rPr lang="en-US" dirty="0">
                <a:latin typeface="Arial" pitchFamily="34" charset="0"/>
              </a:rPr>
              <a:t>	</a:t>
            </a:r>
            <a:r>
              <a:rPr lang="en-US" b="1" dirty="0">
                <a:solidFill>
                  <a:srgbClr val="FF0000"/>
                </a:solidFill>
                <a:latin typeface="Arial" pitchFamily="34" charset="0"/>
              </a:rPr>
              <a:t>Six. 	1,000,000 = a million years</a:t>
            </a:r>
          </a:p>
          <a:p>
            <a:pPr>
              <a:buFont typeface="Wingdings" pitchFamily="2" charset="2"/>
              <a:buChar char="q"/>
              <a:defRPr/>
            </a:pPr>
            <a:r>
              <a:rPr lang="en-US" dirty="0">
                <a:latin typeface="Arial" pitchFamily="34" charset="0"/>
              </a:rPr>
              <a:t>How many zeros does it take to write out one billion years?</a:t>
            </a:r>
          </a:p>
          <a:p>
            <a:pPr lvl="2">
              <a:defRPr/>
            </a:pPr>
            <a:r>
              <a:rPr lang="en-US" b="1" dirty="0">
                <a:solidFill>
                  <a:srgbClr val="FF0000"/>
                </a:solidFill>
                <a:latin typeface="Arial" pitchFamily="34" charset="0"/>
              </a:rPr>
              <a:t>Nine.	1,000,000,000 = a billion years </a:t>
            </a:r>
          </a:p>
          <a:p>
            <a:pPr>
              <a:defRPr/>
            </a:pPr>
            <a:r>
              <a:rPr lang="en-US" b="1" u="sng" dirty="0">
                <a:latin typeface="Arial" pitchFamily="34" charset="0"/>
              </a:rPr>
              <a:t>Scientific Notation</a:t>
            </a:r>
          </a:p>
          <a:p>
            <a:pPr>
              <a:defRPr/>
            </a:pPr>
            <a:r>
              <a:rPr lang="en-US" dirty="0">
                <a:latin typeface="Arial" pitchFamily="34" charset="0"/>
              </a:rPr>
              <a:t>To save time, we write these numbers in exponent form:</a:t>
            </a:r>
          </a:p>
          <a:p>
            <a:pPr>
              <a:defRPr/>
            </a:pPr>
            <a:endParaRPr lang="en-US" dirty="0">
              <a:latin typeface="Arial" pitchFamily="34" charset="0"/>
            </a:endParaRPr>
          </a:p>
          <a:p>
            <a:pPr>
              <a:defRPr/>
            </a:pPr>
            <a:endParaRPr lang="en-US" dirty="0">
              <a:latin typeface="Arial" pitchFamily="34" charset="0"/>
            </a:endParaRPr>
          </a:p>
          <a:p>
            <a:pPr>
              <a:defRPr/>
            </a:pPr>
            <a:r>
              <a:rPr lang="en-US" dirty="0">
                <a:latin typeface="Arial" pitchFamily="34" charset="0"/>
              </a:rPr>
              <a:t>What is the scientific notation for 1 billion?</a:t>
            </a:r>
          </a:p>
          <a:p>
            <a:pPr>
              <a:defRPr/>
            </a:pPr>
            <a:endParaRPr lang="en-US" b="1" dirty="0">
              <a:solidFill>
                <a:srgbClr val="FF0000"/>
              </a:solidFill>
              <a:latin typeface="Arial" pitchFamily="34" charset="0"/>
            </a:endParaRPr>
          </a:p>
          <a:p>
            <a:pPr>
              <a:buFont typeface="Arial" pitchFamily="34" charset="0"/>
              <a:buChar char="•"/>
              <a:defRPr/>
            </a:pPr>
            <a:endParaRPr lang="en-US" dirty="0">
              <a:latin typeface="Arial" pitchFamily="34" charset="0"/>
            </a:endParaRPr>
          </a:p>
        </p:txBody>
      </p:sp>
      <p:pic>
        <p:nvPicPr>
          <p:cNvPr id="50182" name="Picture 2">
            <a:extLst>
              <a:ext uri="{FF2B5EF4-FFF2-40B4-BE49-F238E27FC236}">
                <a16:creationId xmlns:a16="http://schemas.microsoft.com/office/drawing/2014/main" id="{C28382E6-D9F4-4A9A-AF14-968FEDA48E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4800600"/>
            <a:ext cx="73945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
            <a:extLst>
              <a:ext uri="{FF2B5EF4-FFF2-40B4-BE49-F238E27FC236}">
                <a16:creationId xmlns:a16="http://schemas.microsoft.com/office/drawing/2014/main" id="{D957D6E8-7E14-412C-B6B9-2D2B82DEF8C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963" y="6019800"/>
            <a:ext cx="89360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a:extLst>
              <a:ext uri="{FF2B5EF4-FFF2-40B4-BE49-F238E27FC236}">
                <a16:creationId xmlns:a16="http://schemas.microsoft.com/office/drawing/2014/main" id="{7C79CA25-E84A-480E-B2E2-6FFB993BF1D3}"/>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4279" name="Rectangle 4">
            <a:extLst>
              <a:ext uri="{FF2B5EF4-FFF2-40B4-BE49-F238E27FC236}">
                <a16:creationId xmlns:a16="http://schemas.microsoft.com/office/drawing/2014/main" id="{8700ADAD-ADE9-4866-9422-EE51F3894855}"/>
              </a:ext>
            </a:extLst>
          </p:cNvPr>
          <p:cNvSpPr>
            <a:spLocks noChangeArrowheads="1"/>
          </p:cNvSpPr>
          <p:nvPr/>
        </p:nvSpPr>
        <p:spPr bwMode="auto">
          <a:xfrm>
            <a:off x="0" y="67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4280" name="Rectangle 5">
            <a:extLst>
              <a:ext uri="{FF2B5EF4-FFF2-40B4-BE49-F238E27FC236}">
                <a16:creationId xmlns:a16="http://schemas.microsoft.com/office/drawing/2014/main" id="{9227A879-A67F-4A44-8FB0-B6384C3847E6}"/>
              </a:ext>
            </a:extLst>
          </p:cNvPr>
          <p:cNvSpPr>
            <a:spLocks noChangeArrowheads="1"/>
          </p:cNvSpPr>
          <p:nvPr/>
        </p:nvSpPr>
        <p:spPr bwMode="auto">
          <a:xfrm>
            <a:off x="0" y="895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01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0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a:extLst>
              <a:ext uri="{FF2B5EF4-FFF2-40B4-BE49-F238E27FC236}">
                <a16:creationId xmlns:a16="http://schemas.microsoft.com/office/drawing/2014/main" id="{67AEA9DC-D75D-4006-93FA-B2BAD5583DC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48A76D6-64AC-4663-B3F5-4C8ECA90684D}" type="slidenum">
              <a:rPr lang="en-US" altLang="en-US" sz="1400"/>
              <a:pPr eaLnBrk="1" hangingPunct="1"/>
              <a:t>53</a:t>
            </a:fld>
            <a:endParaRPr lang="en-US" altLang="en-US" sz="1400"/>
          </a:p>
        </p:txBody>
      </p:sp>
      <p:sp>
        <p:nvSpPr>
          <p:cNvPr id="51203" name="TextBox 2">
            <a:extLst>
              <a:ext uri="{FF2B5EF4-FFF2-40B4-BE49-F238E27FC236}">
                <a16:creationId xmlns:a16="http://schemas.microsoft.com/office/drawing/2014/main" id="{3269109F-42D4-4C6F-A261-85C080249138}"/>
              </a:ext>
            </a:extLst>
          </p:cNvPr>
          <p:cNvSpPr txBox="1">
            <a:spLocks noChangeArrowheads="1"/>
          </p:cNvSpPr>
          <p:nvPr/>
        </p:nvSpPr>
        <p:spPr bwMode="auto">
          <a:xfrm>
            <a:off x="304800" y="381000"/>
            <a:ext cx="8534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The exponent (small number to upper right of 10) tells us the number of zeros that follow the 1.</a:t>
            </a:r>
          </a:p>
          <a:p>
            <a:pPr eaLnBrk="1" hangingPunct="1">
              <a:buFont typeface="Wingdings" panose="05000000000000000000" pitchFamily="2" charset="2"/>
              <a:buChar char="q"/>
            </a:pPr>
            <a:r>
              <a:rPr lang="en-US" altLang="en-US">
                <a:latin typeface="Arial" panose="020B0604020202020204" pitchFamily="34" charset="0"/>
              </a:rPr>
              <a:t>What if the number does not start with 1?</a:t>
            </a:r>
          </a:p>
          <a:p>
            <a:pPr eaLnBrk="1" hangingPunct="1">
              <a:buFont typeface="Wingdings" panose="05000000000000000000" pitchFamily="2" charset="2"/>
              <a:buChar char="q"/>
            </a:pPr>
            <a:r>
              <a:rPr lang="en-US" altLang="en-US">
                <a:latin typeface="Arial" panose="020B0604020202020204" pitchFamily="34" charset="0"/>
              </a:rPr>
              <a:t>Express 4,500 million years in scientific notation.</a:t>
            </a:r>
          </a:p>
          <a:p>
            <a:pPr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rPr>
              <a:t>So, </a:t>
            </a:r>
          </a:p>
          <a:p>
            <a:pPr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endParaRPr lang="en-US" altLang="en-US">
              <a:latin typeface="Arial" panose="020B0604020202020204" pitchFamily="34" charset="0"/>
            </a:endParaRPr>
          </a:p>
          <a:p>
            <a:pPr eaLnBrk="1" hangingPunct="1">
              <a:buFont typeface="Wingdings" panose="05000000000000000000" pitchFamily="2" charset="2"/>
              <a:buChar char="q"/>
            </a:pPr>
            <a:r>
              <a:rPr lang="en-US" altLang="en-US">
                <a:latin typeface="Arial" panose="020B0604020202020204" pitchFamily="34" charset="0"/>
              </a:rPr>
              <a:t>We used the laws of exponents to convert 4,500 million years to 4.5 × 10</a:t>
            </a:r>
            <a:r>
              <a:rPr lang="en-US" altLang="en-US" baseline="30000">
                <a:latin typeface="Arial" panose="020B0604020202020204" pitchFamily="34" charset="0"/>
              </a:rPr>
              <a:t>9</a:t>
            </a:r>
            <a:r>
              <a:rPr lang="en-US" altLang="en-US">
                <a:latin typeface="Arial" panose="020B0604020202020204" pitchFamily="34" charset="0"/>
              </a:rPr>
              <a:t> years.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p>
          <a:p>
            <a:pPr eaLnBrk="1" hangingPunct="1"/>
            <a:endParaRPr lang="en-US" altLang="en-US"/>
          </a:p>
        </p:txBody>
      </p:sp>
      <p:sp>
        <p:nvSpPr>
          <p:cNvPr id="55300" name="Rectangle 2">
            <a:extLst>
              <a:ext uri="{FF2B5EF4-FFF2-40B4-BE49-F238E27FC236}">
                <a16:creationId xmlns:a16="http://schemas.microsoft.com/office/drawing/2014/main" id="{EB41AD29-0C9D-4E72-84E3-75C7FC24B82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5301" name="Rectangle 3">
            <a:extLst>
              <a:ext uri="{FF2B5EF4-FFF2-40B4-BE49-F238E27FC236}">
                <a16:creationId xmlns:a16="http://schemas.microsoft.com/office/drawing/2014/main" id="{4D5E064E-B5CF-4931-8B24-A186E86A7FB3}"/>
              </a:ext>
            </a:extLst>
          </p:cNvPr>
          <p:cNvSpPr>
            <a:spLocks noChangeArrowheads="1"/>
          </p:cNvSpPr>
          <p:nvPr/>
        </p:nvSpPr>
        <p:spPr bwMode="auto">
          <a:xfrm>
            <a:off x="0" y="67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5302" name="Rectangle 6">
            <a:extLst>
              <a:ext uri="{FF2B5EF4-FFF2-40B4-BE49-F238E27FC236}">
                <a16:creationId xmlns:a16="http://schemas.microsoft.com/office/drawing/2014/main" id="{F5962BA1-9DAE-4428-A1B5-2E3A0D20C3E7}"/>
              </a:ext>
            </a:extLst>
          </p:cNvPr>
          <p:cNvSpPr>
            <a:spLocks noChangeArrowheads="1"/>
          </p:cNvSpPr>
          <p:nvPr/>
        </p:nvSpPr>
        <p:spPr bwMode="auto">
          <a:xfrm>
            <a:off x="0" y="67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5303" name="Rectangle 8">
            <a:extLst>
              <a:ext uri="{FF2B5EF4-FFF2-40B4-BE49-F238E27FC236}">
                <a16:creationId xmlns:a16="http://schemas.microsoft.com/office/drawing/2014/main" id="{1320D7A2-5C88-4D88-BB81-7F6823EC265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19" name="Table 18">
            <a:extLst>
              <a:ext uri="{FF2B5EF4-FFF2-40B4-BE49-F238E27FC236}">
                <a16:creationId xmlns:a16="http://schemas.microsoft.com/office/drawing/2014/main" id="{736FAA1B-E4BC-4F87-BCF8-6A635204385B}"/>
              </a:ext>
            </a:extLst>
          </p:cNvPr>
          <p:cNvGraphicFramePr>
            <a:graphicFrameLocks noGrp="1"/>
          </p:cNvGraphicFramePr>
          <p:nvPr/>
        </p:nvGraphicFramePr>
        <p:xfrm>
          <a:off x="4495800" y="3886200"/>
          <a:ext cx="2667000" cy="2743200"/>
        </p:xfrm>
        <a:graphic>
          <a:graphicData uri="http://schemas.openxmlformats.org/drawingml/2006/table">
            <a:tbl>
              <a:tblPr/>
              <a:tblGrid>
                <a:gridCol w="2667000">
                  <a:extLst>
                    <a:ext uri="{9D8B030D-6E8A-4147-A177-3AD203B41FA5}">
                      <a16:colId xmlns:a16="http://schemas.microsoft.com/office/drawing/2014/main" val="20000"/>
                    </a:ext>
                  </a:extLst>
                </a:gridCol>
              </a:tblGrid>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8640">
                <a:tc>
                  <a:txBody>
                    <a:bodyPr/>
                    <a:lstStyle/>
                    <a:p>
                      <a:pPr marL="0" marR="0">
                        <a:spcBef>
                          <a:spcPts val="0"/>
                        </a:spcBef>
                        <a:spcAft>
                          <a:spcPts val="0"/>
                        </a:spcAft>
                      </a:pPr>
                      <a:endParaRPr lang="en-US" sz="1400" b="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marL="0" marR="0">
                        <a:spcBef>
                          <a:spcPts val="0"/>
                        </a:spcBef>
                        <a:spcAft>
                          <a:spcPts val="0"/>
                        </a:spcAft>
                      </a:pPr>
                      <a:endParaRPr lang="en-US" sz="1400" b="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marR="0">
                        <a:spcBef>
                          <a:spcPts val="0"/>
                        </a:spcBef>
                        <a:spcAft>
                          <a:spcPts val="0"/>
                        </a:spcAft>
                      </a:pPr>
                      <a:endParaRPr lang="en-US" sz="1400" b="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8640">
                <a:tc>
                  <a:txBody>
                    <a:bodyPr/>
                    <a:lstStyle/>
                    <a:p>
                      <a:pPr marL="0" marR="0">
                        <a:spcBef>
                          <a:spcPts val="0"/>
                        </a:spcBef>
                        <a:spcAft>
                          <a:spcPts val="0"/>
                        </a:spcAft>
                      </a:pPr>
                      <a:endParaRPr lang="en-US" sz="1400" b="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22" name="Group 21">
            <a:extLst>
              <a:ext uri="{FF2B5EF4-FFF2-40B4-BE49-F238E27FC236}">
                <a16:creationId xmlns:a16="http://schemas.microsoft.com/office/drawing/2014/main" id="{118A32CA-1662-4567-B4D9-567834CCB2B2}"/>
              </a:ext>
            </a:extLst>
          </p:cNvPr>
          <p:cNvGrpSpPr>
            <a:grpSpLocks/>
          </p:cNvGrpSpPr>
          <p:nvPr/>
        </p:nvGrpSpPr>
        <p:grpSpPr bwMode="auto">
          <a:xfrm>
            <a:off x="4953000" y="4038600"/>
            <a:ext cx="1843088" cy="2514600"/>
            <a:chOff x="4343400" y="4038600"/>
            <a:chExt cx="1843088" cy="2514600"/>
          </a:xfrm>
        </p:grpSpPr>
        <p:pic>
          <p:nvPicPr>
            <p:cNvPr id="55325" name="Picture 18">
              <a:extLst>
                <a:ext uri="{FF2B5EF4-FFF2-40B4-BE49-F238E27FC236}">
                  <a16:creationId xmlns:a16="http://schemas.microsoft.com/office/drawing/2014/main" id="{C200A631-B887-4850-B2C0-DC2223687E8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5638800"/>
              <a:ext cx="1766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Picture 17">
              <a:extLst>
                <a:ext uri="{FF2B5EF4-FFF2-40B4-BE49-F238E27FC236}">
                  <a16:creationId xmlns:a16="http://schemas.microsoft.com/office/drawing/2014/main" id="{57B89FC0-FA5E-4B69-89F3-225C96A8A29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4572000"/>
              <a:ext cx="9144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7" name="Picture 16">
              <a:extLst>
                <a:ext uri="{FF2B5EF4-FFF2-40B4-BE49-F238E27FC236}">
                  <a16:creationId xmlns:a16="http://schemas.microsoft.com/office/drawing/2014/main" id="{51121BAD-0C11-453D-80BE-F5B7C27EA89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4953000"/>
              <a:ext cx="93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8" name="Picture 15">
              <a:extLst>
                <a:ext uri="{FF2B5EF4-FFF2-40B4-BE49-F238E27FC236}">
                  <a16:creationId xmlns:a16="http://schemas.microsoft.com/office/drawing/2014/main" id="{FFF42D12-9E01-48D8-8256-86159DE087C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4038600"/>
              <a:ext cx="18430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9" name="Picture 14">
              <a:extLst>
                <a:ext uri="{FF2B5EF4-FFF2-40B4-BE49-F238E27FC236}">
                  <a16:creationId xmlns:a16="http://schemas.microsoft.com/office/drawing/2014/main" id="{05525AE3-A3A3-414F-8808-E737E027F16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6172200"/>
              <a:ext cx="167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2" name="TextBox 24">
            <a:extLst>
              <a:ext uri="{FF2B5EF4-FFF2-40B4-BE49-F238E27FC236}">
                <a16:creationId xmlns:a16="http://schemas.microsoft.com/office/drawing/2014/main" id="{88207743-44F2-4F7E-8525-33BD018E2729}"/>
              </a:ext>
            </a:extLst>
          </p:cNvPr>
          <p:cNvSpPr txBox="1">
            <a:spLocks noChangeArrowheads="1"/>
          </p:cNvSpPr>
          <p:nvPr/>
        </p:nvSpPr>
        <p:spPr bwMode="auto">
          <a:xfrm>
            <a:off x="1447800" y="4495800"/>
            <a:ext cx="2743200" cy="1570038"/>
          </a:xfrm>
          <a:prstGeom prst="rect">
            <a:avLst/>
          </a:prstGeom>
          <a:solidFill>
            <a:schemeClr val="accent2"/>
          </a:solidFill>
          <a:ln w="38100">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a:solidFill>
                  <a:schemeClr val="bg1"/>
                </a:solidFill>
                <a:latin typeface="Arial" panose="020B0604020202020204" pitchFamily="34" charset="0"/>
              </a:rPr>
              <a:t> THE LAWS OF EXPONENTS</a:t>
            </a:r>
          </a:p>
        </p:txBody>
      </p:sp>
      <p:sp>
        <p:nvSpPr>
          <p:cNvPr id="55320" name="Rectangle 2">
            <a:extLst>
              <a:ext uri="{FF2B5EF4-FFF2-40B4-BE49-F238E27FC236}">
                <a16:creationId xmlns:a16="http://schemas.microsoft.com/office/drawing/2014/main" id="{A28CBCF1-D41E-47B1-AAC9-4A0FBD62112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82945" name="Picture 1">
            <a:extLst>
              <a:ext uri="{FF2B5EF4-FFF2-40B4-BE49-F238E27FC236}">
                <a16:creationId xmlns:a16="http://schemas.microsoft.com/office/drawing/2014/main" id="{E3961828-AC20-4FB3-8522-92F3C236A8D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1981200"/>
            <a:ext cx="4603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Rectangle 3">
            <a:extLst>
              <a:ext uri="{FF2B5EF4-FFF2-40B4-BE49-F238E27FC236}">
                <a16:creationId xmlns:a16="http://schemas.microsoft.com/office/drawing/2014/main" id="{36E73817-FAC6-4DCA-8D87-CE34CAA2A12E}"/>
              </a:ext>
            </a:extLst>
          </p:cNvPr>
          <p:cNvSpPr>
            <a:spLocks noChangeArrowheads="1"/>
          </p:cNvSpPr>
          <p:nvPr/>
        </p:nvSpPr>
        <p:spPr bwMode="auto">
          <a:xfrm>
            <a:off x="0" y="67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55323" name="Rectangle 5">
            <a:extLst>
              <a:ext uri="{FF2B5EF4-FFF2-40B4-BE49-F238E27FC236}">
                <a16:creationId xmlns:a16="http://schemas.microsoft.com/office/drawing/2014/main" id="{36B4B29A-9F48-45BE-B719-A7C5C2F5D20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82948" name="Picture 4">
            <a:extLst>
              <a:ext uri="{FF2B5EF4-FFF2-40B4-BE49-F238E27FC236}">
                <a16:creationId xmlns:a16="http://schemas.microsoft.com/office/drawing/2014/main" id="{99A15293-6740-4314-B6CC-783896E4688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819400"/>
            <a:ext cx="8915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29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51232"/>
                                        </p:tgtEl>
                                        <p:attrNameLst>
                                          <p:attrName>style.visibility</p:attrName>
                                        </p:attrNameLst>
                                      </p:cBhvr>
                                      <p:to>
                                        <p:strVal val="visible"/>
                                      </p:to>
                                    </p:set>
                                    <p:animEffect transition="in" filter="fade">
                                      <p:cBhvr>
                                        <p:cTn id="35" dur="500"/>
                                        <p:tgtEl>
                                          <p:spTgt spid="51232"/>
                                        </p:tgtEl>
                                      </p:cBhvr>
                                    </p:animEffect>
                                    <p:anim calcmode="lin" valueType="num">
                                      <p:cBhvr>
                                        <p:cTn id="36" dur="500" fill="hold"/>
                                        <p:tgtEl>
                                          <p:spTgt spid="51232"/>
                                        </p:tgtEl>
                                        <p:attrNameLst>
                                          <p:attrName>style.rotation</p:attrName>
                                        </p:attrNameLst>
                                      </p:cBhvr>
                                      <p:tavLst>
                                        <p:tav tm="0">
                                          <p:val>
                                            <p:fltVal val="720"/>
                                          </p:val>
                                        </p:tav>
                                        <p:tav tm="100000">
                                          <p:val>
                                            <p:fltVal val="0"/>
                                          </p:val>
                                        </p:tav>
                                      </p:tavLst>
                                    </p:anim>
                                    <p:anim calcmode="lin" valueType="num">
                                      <p:cBhvr>
                                        <p:cTn id="37" dur="500" fill="hold"/>
                                        <p:tgtEl>
                                          <p:spTgt spid="51232"/>
                                        </p:tgtEl>
                                        <p:attrNameLst>
                                          <p:attrName>ppt_h</p:attrName>
                                        </p:attrNameLst>
                                      </p:cBhvr>
                                      <p:tavLst>
                                        <p:tav tm="0">
                                          <p:val>
                                            <p:fltVal val="0"/>
                                          </p:val>
                                        </p:tav>
                                        <p:tav tm="100000">
                                          <p:val>
                                            <p:strVal val="#ppt_h"/>
                                          </p:val>
                                        </p:tav>
                                      </p:tavLst>
                                    </p:anim>
                                    <p:anim calcmode="lin" valueType="num">
                                      <p:cBhvr>
                                        <p:cTn id="38" dur="500" fill="hold"/>
                                        <p:tgtEl>
                                          <p:spTgt spid="51232"/>
                                        </p:tgtEl>
                                        <p:attrNameLst>
                                          <p:attrName>ppt_w</p:attrName>
                                        </p:attrNameLst>
                                      </p:cBhvr>
                                      <p:tavLst>
                                        <p:tav tm="0">
                                          <p:val>
                                            <p:fltVal val="0"/>
                                          </p:val>
                                        </p:tav>
                                        <p:tav tm="100000">
                                          <p:val>
                                            <p:strVal val="#ppt_w"/>
                                          </p:val>
                                        </p:tav>
                                      </p:tavLst>
                                    </p:anim>
                                  </p:childTnLst>
                                </p:cTn>
                              </p:par>
                              <p:par>
                                <p:cTn id="39" presetID="35"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style.rotation</p:attrName>
                                        </p:attrNameLst>
                                      </p:cBhvr>
                                      <p:tavLst>
                                        <p:tav tm="0">
                                          <p:val>
                                            <p:fltVal val="720"/>
                                          </p:val>
                                        </p:tav>
                                        <p:tav tm="100000">
                                          <p:val>
                                            <p:fltVal val="0"/>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style.rotation</p:attrName>
                                        </p:attrNameLst>
                                      </p:cBhvr>
                                      <p:tavLst>
                                        <p:tav tm="0">
                                          <p:val>
                                            <p:fltVal val="720"/>
                                          </p:val>
                                        </p:tav>
                                        <p:tav tm="100000">
                                          <p:val>
                                            <p:fltVal val="0"/>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 calcmode="lin" valueType="num">
                                      <p:cBhvr>
                                        <p:cTn id="50" dur="500" fill="hold"/>
                                        <p:tgtEl>
                                          <p:spTgt spid="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0D2F53F-26C5-455F-A1D2-001F87C09E5A}"/>
              </a:ext>
            </a:extLst>
          </p:cNvPr>
          <p:cNvSpPr>
            <a:spLocks noGrp="1"/>
          </p:cNvSpPr>
          <p:nvPr>
            <p:ph type="title"/>
          </p:nvPr>
        </p:nvSpPr>
        <p:spPr>
          <a:xfrm>
            <a:off x="685800" y="304800"/>
            <a:ext cx="7772400" cy="1143000"/>
          </a:xfrm>
          <a:solidFill>
            <a:srgbClr val="0070C0"/>
          </a:solidFill>
          <a:ln w="38100">
            <a:solidFill>
              <a:schemeClr val="tx1"/>
            </a:solidFill>
            <a:miter lim="800000"/>
            <a:headEnd/>
            <a:tailEnd/>
          </a:ln>
        </p:spPr>
        <p:txBody>
          <a:bodyPr/>
          <a:lstStyle/>
          <a:p>
            <a:r>
              <a:rPr lang="en-US" altLang="en-US" sz="3600" b="1">
                <a:solidFill>
                  <a:schemeClr val="bg1"/>
                </a:solidFill>
                <a:latin typeface="Arial" panose="020B0604020202020204" pitchFamily="34" charset="0"/>
                <a:cs typeface="Arial" panose="020B0604020202020204" pitchFamily="34" charset="0"/>
              </a:rPr>
              <a:t>Exercise 2. Geologic Time Scale </a:t>
            </a:r>
            <a:endParaRPr lang="en-US" altLang="en-US"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D36E225-4657-4123-85AD-73187C2B1B06}"/>
              </a:ext>
            </a:extLst>
          </p:cNvPr>
          <p:cNvSpPr>
            <a:spLocks noGrp="1"/>
          </p:cNvSpPr>
          <p:nvPr>
            <p:ph idx="1"/>
          </p:nvPr>
        </p:nvSpPr>
        <p:spPr/>
        <p:txBody>
          <a:bodyPr/>
          <a:lstStyle/>
          <a:p>
            <a:pPr>
              <a:buFont typeface="Wingdings" panose="05000000000000000000" pitchFamily="2" charset="2"/>
              <a:buChar char="q"/>
            </a:pPr>
            <a:r>
              <a:rPr lang="en-US" altLang="en-US">
                <a:latin typeface="Arial" panose="020B0604020202020204" pitchFamily="34" charset="0"/>
                <a:cs typeface="Arial" panose="020B0604020202020204" pitchFamily="34" charset="0"/>
              </a:rPr>
              <a:t>In Exercise 2, you will construct your own version of the geologic time scale.</a:t>
            </a:r>
          </a:p>
          <a:p>
            <a:pPr>
              <a:buFont typeface="Wingdings" panose="05000000000000000000" pitchFamily="2" charset="2"/>
              <a:buChar char="q"/>
            </a:pPr>
            <a:r>
              <a:rPr lang="en-US" altLang="en-US">
                <a:latin typeface="Arial" panose="020B0604020202020204" pitchFamily="34" charset="0"/>
                <a:cs typeface="Arial" panose="020B0604020202020204" pitchFamily="34" charset="0"/>
              </a:rPr>
              <a:t>You will then use the charts you make to understand the age relationships </a:t>
            </a:r>
          </a:p>
          <a:p>
            <a:pPr lvl="1">
              <a:buFont typeface="Wingdings" panose="05000000000000000000" pitchFamily="2" charset="2"/>
              <a:buChar char="q"/>
            </a:pPr>
            <a:r>
              <a:rPr lang="en-US" altLang="en-US">
                <a:latin typeface="Arial" panose="020B0604020202020204" pitchFamily="34" charset="0"/>
                <a:cs typeface="Arial" panose="020B0604020202020204" pitchFamily="34" charset="0"/>
              </a:rPr>
              <a:t>among the fossils you have identified under Exercise 1, </a:t>
            </a:r>
          </a:p>
          <a:p>
            <a:pPr lvl="1">
              <a:buFont typeface="Wingdings" panose="05000000000000000000" pitchFamily="2" charset="2"/>
              <a:buChar char="q"/>
            </a:pPr>
            <a:r>
              <a:rPr lang="en-US" altLang="en-US">
                <a:latin typeface="Arial" panose="020B0604020202020204" pitchFamily="34" charset="0"/>
                <a:cs typeface="Arial" panose="020B0604020202020204" pitchFamily="34" charset="0"/>
              </a:rPr>
              <a:t>among another set of fossils used in Exercise 4.</a:t>
            </a:r>
          </a:p>
        </p:txBody>
      </p:sp>
      <p:sp>
        <p:nvSpPr>
          <p:cNvPr id="56324" name="Slide Number Placeholder 3">
            <a:extLst>
              <a:ext uri="{FF2B5EF4-FFF2-40B4-BE49-F238E27FC236}">
                <a16:creationId xmlns:a16="http://schemas.microsoft.com/office/drawing/2014/main" id="{97E0CE03-A9D4-462A-BF5E-CF19C194A03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A208C2E-1862-4289-B553-F114D02F17F8}" type="slidenum">
              <a:rPr lang="en-US" altLang="en-US" sz="1400"/>
              <a:pPr eaLnBrk="1" hangingPunct="1"/>
              <a:t>54</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a:extLst>
              <a:ext uri="{FF2B5EF4-FFF2-40B4-BE49-F238E27FC236}">
                <a16:creationId xmlns:a16="http://schemas.microsoft.com/office/drawing/2014/main" id="{D26CB365-74B0-444E-819D-485326B04F0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18CE3D5-CE7B-4E60-A39D-5F5797A72ADE}" type="slidenum">
              <a:rPr lang="en-US" altLang="en-US" sz="1400"/>
              <a:pPr eaLnBrk="1" hangingPunct="1"/>
              <a:t>55</a:t>
            </a:fld>
            <a:endParaRPr lang="en-US" altLang="en-US" sz="1400"/>
          </a:p>
        </p:txBody>
      </p:sp>
      <p:sp>
        <p:nvSpPr>
          <p:cNvPr id="57347" name="Text Box 2">
            <a:extLst>
              <a:ext uri="{FF2B5EF4-FFF2-40B4-BE49-F238E27FC236}">
                <a16:creationId xmlns:a16="http://schemas.microsoft.com/office/drawing/2014/main" id="{B9C20258-E08F-4465-A4DB-A47A0DBA278B}"/>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57348" name="Rectangle 3">
            <a:extLst>
              <a:ext uri="{FF2B5EF4-FFF2-40B4-BE49-F238E27FC236}">
                <a16:creationId xmlns:a16="http://schemas.microsoft.com/office/drawing/2014/main" id="{8E4B1494-5F98-4FD7-9DD5-C68C7EB30861}"/>
              </a:ext>
            </a:extLst>
          </p:cNvPr>
          <p:cNvSpPr>
            <a:spLocks noGrp="1" noChangeArrowheads="1"/>
          </p:cNvSpPr>
          <p:nvPr>
            <p:ph type="title"/>
          </p:nvPr>
        </p:nvSpPr>
        <p:spPr>
          <a:xfrm>
            <a:off x="533400" y="0"/>
            <a:ext cx="8077200" cy="990600"/>
          </a:xfrm>
          <a:solidFill>
            <a:srgbClr val="0066CC"/>
          </a:solidFill>
          <a:ln w="38100">
            <a:solidFill>
              <a:schemeClr val="tx1"/>
            </a:solidFill>
            <a:miter lim="800000"/>
            <a:headEnd/>
            <a:tailEnd/>
          </a:ln>
        </p:spPr>
        <p:txBody>
          <a:bodyPr/>
          <a:lstStyle/>
          <a:p>
            <a:pPr eaLnBrk="1" hangingPunct="1"/>
            <a:br>
              <a:rPr lang="en-US" altLang="en-US" sz="3600" b="1">
                <a:solidFill>
                  <a:schemeClr val="tx1"/>
                </a:solidFill>
              </a:rPr>
            </a:br>
            <a:r>
              <a:rPr lang="en-US" altLang="en-US" sz="2800" b="1">
                <a:solidFill>
                  <a:schemeClr val="bg1"/>
                </a:solidFill>
                <a:latin typeface="Arial" panose="020B0604020202020204" pitchFamily="34" charset="0"/>
                <a:cs typeface="Arial" panose="020B0604020202020204" pitchFamily="34" charset="0"/>
              </a:rPr>
              <a:t>Exercise 2a. Construction of a Planetary Calendar (for Higher Grades – with math!)</a:t>
            </a:r>
            <a:br>
              <a:rPr lang="en-US" altLang="en-US" sz="2800" b="1">
                <a:solidFill>
                  <a:schemeClr val="bg1"/>
                </a:solidFill>
                <a:latin typeface="Arial" panose="020B0604020202020204" pitchFamily="34" charset="0"/>
                <a:cs typeface="Arial" panose="020B0604020202020204" pitchFamily="34" charset="0"/>
              </a:rPr>
            </a:br>
            <a:endParaRPr lang="en-US" altLang="en-US" sz="3200" b="1">
              <a:solidFill>
                <a:schemeClr val="bg1"/>
              </a:solidFill>
              <a:latin typeface="Arial" panose="020B0604020202020204" pitchFamily="34" charset="0"/>
              <a:cs typeface="Arial" panose="020B0604020202020204" pitchFamily="34" charset="0"/>
            </a:endParaRPr>
          </a:p>
        </p:txBody>
      </p:sp>
      <p:sp>
        <p:nvSpPr>
          <p:cNvPr id="52229" name="Rectangle 4">
            <a:extLst>
              <a:ext uri="{FF2B5EF4-FFF2-40B4-BE49-F238E27FC236}">
                <a16:creationId xmlns:a16="http://schemas.microsoft.com/office/drawing/2014/main" id="{C25751AA-4C90-455F-A0E0-0A2215FAB512}"/>
              </a:ext>
            </a:extLst>
          </p:cNvPr>
          <p:cNvSpPr>
            <a:spLocks noGrp="1" noChangeArrowheads="1"/>
          </p:cNvSpPr>
          <p:nvPr>
            <p:ph type="body" idx="1"/>
          </p:nvPr>
        </p:nvSpPr>
        <p:spPr>
          <a:xfrm>
            <a:off x="228600" y="1066800"/>
            <a:ext cx="8610600" cy="4987925"/>
          </a:xfrm>
        </p:spPr>
        <p:txBody>
          <a:bodyPr/>
          <a:lstStyle/>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These instructions will help you construct a planetary calendar, or timeline, scaled to a single page.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Eras of geological time will be represented by segments of the timeline.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In order for this timeline to give an accurate representation of the past, segment length should be proportional to era length.</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For example, if Era 1 lasted twice as long as Era 2, then the line segment for Era 1 should be twice as long as the line segment for Era 2.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In other words, the following ratio should be true for all segments:</a:t>
            </a:r>
          </a:p>
          <a:p>
            <a:pPr eaLnBrk="1" hangingPunct="1">
              <a:buFont typeface="Wingdings" panose="05000000000000000000" pitchFamily="2" charset="2"/>
              <a:buChar char="q"/>
            </a:pPr>
            <a:endParaRPr lang="en-US" altLang="en-US" sz="2400" b="1"/>
          </a:p>
        </p:txBody>
      </p:sp>
      <p:sp>
        <p:nvSpPr>
          <p:cNvPr id="57350" name="Rectangle 2">
            <a:extLst>
              <a:ext uri="{FF2B5EF4-FFF2-40B4-BE49-F238E27FC236}">
                <a16:creationId xmlns:a16="http://schemas.microsoft.com/office/drawing/2014/main" id="{5E5A1ADA-3885-4E4B-B089-1BB470B6F6C3}"/>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101377" name="Picture 1">
            <a:extLst>
              <a:ext uri="{FF2B5EF4-FFF2-40B4-BE49-F238E27FC236}">
                <a16:creationId xmlns:a16="http://schemas.microsoft.com/office/drawing/2014/main" id="{DD7EA43D-3C7B-4170-9634-5942148D93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6019800"/>
            <a:ext cx="65246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1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5307D4D2-A2B9-4DB5-BC27-62084F4F724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1323A8B-C1B5-4C42-A126-4A42003168C8}" type="slidenum">
              <a:rPr lang="en-US" altLang="en-US" sz="1400"/>
              <a:pPr eaLnBrk="1" hangingPunct="1"/>
              <a:t>56</a:t>
            </a:fld>
            <a:endParaRPr lang="en-US" altLang="en-US" sz="1400"/>
          </a:p>
        </p:txBody>
      </p:sp>
      <p:sp>
        <p:nvSpPr>
          <p:cNvPr id="58371" name="Text Box 2">
            <a:extLst>
              <a:ext uri="{FF2B5EF4-FFF2-40B4-BE49-F238E27FC236}">
                <a16:creationId xmlns:a16="http://schemas.microsoft.com/office/drawing/2014/main" id="{7467C5C1-CC56-44B7-BDEF-02D6C2EDF083}"/>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58372" name="Rectangle 3">
            <a:extLst>
              <a:ext uri="{FF2B5EF4-FFF2-40B4-BE49-F238E27FC236}">
                <a16:creationId xmlns:a16="http://schemas.microsoft.com/office/drawing/2014/main" id="{448032DA-CAEF-45AB-BA79-120961ECC27C}"/>
              </a:ext>
            </a:extLst>
          </p:cNvPr>
          <p:cNvSpPr>
            <a:spLocks noGrp="1" noChangeArrowheads="1"/>
          </p:cNvSpPr>
          <p:nvPr>
            <p:ph type="title"/>
          </p:nvPr>
        </p:nvSpPr>
        <p:spPr>
          <a:xfrm>
            <a:off x="533400" y="152400"/>
            <a:ext cx="8077200" cy="1066800"/>
          </a:xfrm>
          <a:solidFill>
            <a:srgbClr val="0066CC"/>
          </a:solidFill>
          <a:ln w="38100">
            <a:solidFill>
              <a:schemeClr val="tx1"/>
            </a:solidFill>
            <a:miter lim="800000"/>
            <a:headEnd/>
            <a:tailEnd/>
          </a:ln>
        </p:spPr>
        <p:txBody>
          <a:bodyPr/>
          <a:lstStyle/>
          <a:p>
            <a:pPr eaLnBrk="1" hangingPunct="1"/>
            <a:br>
              <a:rPr lang="en-US" altLang="en-US" sz="3600" b="1">
                <a:solidFill>
                  <a:schemeClr val="tx1"/>
                </a:solidFill>
              </a:rPr>
            </a:br>
            <a:r>
              <a:rPr lang="en-US" altLang="en-US" sz="2800" b="1">
                <a:solidFill>
                  <a:schemeClr val="bg1"/>
                </a:solidFill>
                <a:latin typeface="Arial" panose="020B0604020202020204" pitchFamily="34" charset="0"/>
                <a:cs typeface="Arial" panose="020B0604020202020204" pitchFamily="34" charset="0"/>
              </a:rPr>
              <a:t>Exercise 2a. Construction of a Planetary Calendar (for Higher Grades – with math!)</a:t>
            </a:r>
            <a:br>
              <a:rPr lang="en-US" altLang="en-US" sz="2800" b="1">
                <a:solidFill>
                  <a:schemeClr val="bg1"/>
                </a:solidFill>
                <a:latin typeface="Arial" panose="020B0604020202020204" pitchFamily="34" charset="0"/>
                <a:cs typeface="Arial" panose="020B0604020202020204" pitchFamily="34" charset="0"/>
              </a:rPr>
            </a:br>
            <a:endParaRPr lang="en-US" altLang="en-US" sz="3200" b="1">
              <a:solidFill>
                <a:schemeClr val="bg1"/>
              </a:solidFill>
              <a:latin typeface="Arial" panose="020B0604020202020204" pitchFamily="34" charset="0"/>
              <a:cs typeface="Arial" panose="020B0604020202020204" pitchFamily="34" charset="0"/>
            </a:endParaRPr>
          </a:p>
        </p:txBody>
      </p:sp>
      <p:sp>
        <p:nvSpPr>
          <p:cNvPr id="52229" name="Rectangle 4">
            <a:extLst>
              <a:ext uri="{FF2B5EF4-FFF2-40B4-BE49-F238E27FC236}">
                <a16:creationId xmlns:a16="http://schemas.microsoft.com/office/drawing/2014/main" id="{A0AB32FD-2FF5-4021-8C4E-A098D3A1F929}"/>
              </a:ext>
            </a:extLst>
          </p:cNvPr>
          <p:cNvSpPr>
            <a:spLocks noGrp="1" noChangeArrowheads="1"/>
          </p:cNvSpPr>
          <p:nvPr>
            <p:ph type="body" idx="1"/>
          </p:nvPr>
        </p:nvSpPr>
        <p:spPr>
          <a:xfrm>
            <a:off x="381000" y="1447800"/>
            <a:ext cx="8229600" cy="4987925"/>
          </a:xfrm>
        </p:spPr>
        <p:txBody>
          <a:bodyPr/>
          <a:lstStyle/>
          <a:p>
            <a:pPr eaLnBrk="1" hangingPunct="1">
              <a:lnSpc>
                <a:spcPct val="12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20.5 cm line down the length of a sheet of paper. Let the upper end be current time.</a:t>
            </a:r>
          </a:p>
          <a:p>
            <a:pPr eaLnBrk="1" hangingPunct="1">
              <a:lnSpc>
                <a:spcPct val="12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mark at 0.3 cm down from the top of the line. </a:t>
            </a:r>
          </a:p>
          <a:p>
            <a:pPr eaLnBrk="1" hangingPunct="1">
              <a:lnSpc>
                <a:spcPct val="12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another mark at 1.1cm down from the top of the line</a:t>
            </a:r>
          </a:p>
          <a:p>
            <a:pPr eaLnBrk="1" hangingPunct="1">
              <a:lnSpc>
                <a:spcPct val="12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third mark at 2.5 cm from the top of the line</a:t>
            </a:r>
          </a:p>
          <a:p>
            <a:pPr eaLnBrk="1" hangingPunct="1">
              <a:lnSpc>
                <a:spcPct val="12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You have demarcated the eras of the geological time scale.</a:t>
            </a:r>
          </a:p>
          <a:p>
            <a:pPr eaLnBrk="1" hangingPunct="1">
              <a:lnSpc>
                <a:spcPct val="12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Your timeline represents a period of 4,500,000,000 years (4.5 billion years, the age of the Earth).</a:t>
            </a:r>
          </a:p>
          <a:p>
            <a:pPr eaLnBrk="1" hangingPunct="1">
              <a:buFont typeface="Wingdings" panose="05000000000000000000" pitchFamily="2" charset="2"/>
              <a:buChar char="q"/>
            </a:pPr>
            <a:endParaRPr lang="en-US" altLang="en-US" sz="24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a:extLst>
              <a:ext uri="{FF2B5EF4-FFF2-40B4-BE49-F238E27FC236}">
                <a16:creationId xmlns:a16="http://schemas.microsoft.com/office/drawing/2014/main" id="{1B481DC1-2AFA-4C06-B3E6-441704CF73C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E934D34-8343-4E6F-9907-D64ACC826EA9}" type="slidenum">
              <a:rPr lang="en-US" altLang="en-US" sz="1400"/>
              <a:pPr eaLnBrk="1" hangingPunct="1"/>
              <a:t>57</a:t>
            </a:fld>
            <a:endParaRPr lang="en-US" altLang="en-US" sz="1400"/>
          </a:p>
        </p:txBody>
      </p:sp>
      <p:sp>
        <p:nvSpPr>
          <p:cNvPr id="53251" name="Rectangle 2">
            <a:extLst>
              <a:ext uri="{FF2B5EF4-FFF2-40B4-BE49-F238E27FC236}">
                <a16:creationId xmlns:a16="http://schemas.microsoft.com/office/drawing/2014/main" id="{F7FFDF5D-4B6E-4CB4-99ED-73D02C5C7519}"/>
              </a:ext>
            </a:extLst>
          </p:cNvPr>
          <p:cNvSpPr>
            <a:spLocks noGrp="1" noChangeArrowheads="1"/>
          </p:cNvSpPr>
          <p:nvPr>
            <p:ph type="body" idx="1"/>
          </p:nvPr>
        </p:nvSpPr>
        <p:spPr>
          <a:xfrm>
            <a:off x="457200" y="381000"/>
            <a:ext cx="8229600" cy="6324600"/>
          </a:xfrm>
        </p:spPr>
        <p:txBody>
          <a:bodyPr/>
          <a:lstStyle/>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Label each section of the line with its official geologic name, as follows: </a:t>
            </a:r>
          </a:p>
          <a:p>
            <a:pPr lvl="1" eaLnBrk="1" hangingPunct="1"/>
            <a:endParaRPr lang="en-US" altLang="en-US" sz="2400" b="1">
              <a:latin typeface="Arial" panose="020B0604020202020204" pitchFamily="34" charset="0"/>
              <a:cs typeface="Arial" panose="020B0604020202020204" pitchFamily="34" charset="0"/>
            </a:endParaRPr>
          </a:p>
          <a:p>
            <a:pPr lvl="1" eaLnBrk="1" hangingPunct="1"/>
            <a:r>
              <a:rPr lang="en-US" altLang="en-US" sz="2400" b="1">
                <a:latin typeface="Arial" panose="020B0604020202020204" pitchFamily="34" charset="0"/>
                <a:cs typeface="Arial" panose="020B0604020202020204" pitchFamily="34" charset="0"/>
              </a:rPr>
              <a:t>The long lower section below the 2.5 cm mark is Precambrian time</a:t>
            </a:r>
          </a:p>
          <a:p>
            <a:pPr lvl="2" eaLnBrk="1" hangingPunct="1">
              <a:buFont typeface="Wingdings" panose="05000000000000000000" pitchFamily="2" charset="2"/>
              <a:buChar char="q"/>
            </a:pPr>
            <a:endParaRPr lang="en-US" altLang="en-US" b="1">
              <a:latin typeface="Arial" panose="020B0604020202020204" pitchFamily="34" charset="0"/>
              <a:cs typeface="Arial" panose="020B0604020202020204" pitchFamily="34" charset="0"/>
            </a:endParaRPr>
          </a:p>
          <a:p>
            <a:pPr lvl="1" eaLnBrk="1" hangingPunct="1"/>
            <a:r>
              <a:rPr lang="en-US" altLang="en-US" sz="2400" b="1">
                <a:latin typeface="Arial" panose="020B0604020202020204" pitchFamily="34" charset="0"/>
                <a:cs typeface="Arial" panose="020B0604020202020204" pitchFamily="34" charset="0"/>
              </a:rPr>
              <a:t>The section immediately above this is the Paleozoic Era. </a:t>
            </a:r>
          </a:p>
          <a:p>
            <a:pPr lvl="1" eaLnBrk="1" hangingPunct="1"/>
            <a:endParaRPr lang="en-US" altLang="en-US" sz="2400" b="1">
              <a:latin typeface="Arial" panose="020B0604020202020204" pitchFamily="34" charset="0"/>
              <a:cs typeface="Arial" panose="020B0604020202020204" pitchFamily="34" charset="0"/>
            </a:endParaRPr>
          </a:p>
          <a:p>
            <a:pPr lvl="1" eaLnBrk="1" hangingPunct="1"/>
            <a:r>
              <a:rPr lang="en-US" altLang="en-US" sz="2400" b="1">
                <a:latin typeface="Arial" panose="020B0604020202020204" pitchFamily="34" charset="0"/>
                <a:cs typeface="Arial" panose="020B0604020202020204" pitchFamily="34" charset="0"/>
              </a:rPr>
              <a:t>Next is the Mesozoic Era.</a:t>
            </a:r>
          </a:p>
          <a:p>
            <a:pPr lvl="1" eaLnBrk="1" hangingPunct="1"/>
            <a:endParaRPr lang="en-US" altLang="en-US" sz="2400" b="1">
              <a:latin typeface="Arial" panose="020B0604020202020204" pitchFamily="34" charset="0"/>
              <a:cs typeface="Arial" panose="020B0604020202020204" pitchFamily="34" charset="0"/>
            </a:endParaRPr>
          </a:p>
          <a:p>
            <a:pPr lvl="1" eaLnBrk="1" hangingPunct="1"/>
            <a:r>
              <a:rPr lang="en-US" altLang="en-US" sz="2400" b="1">
                <a:latin typeface="Arial" panose="020B0604020202020204" pitchFamily="34" charset="0"/>
                <a:cs typeface="Arial" panose="020B0604020202020204" pitchFamily="34" charset="0"/>
              </a:rPr>
              <a:t>The section at the top is the current geological era, the Cenozoic Era.</a:t>
            </a:r>
          </a:p>
          <a:p>
            <a:pPr eaLnBrk="1" hangingPunct="1"/>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a:extLst>
              <a:ext uri="{FF2B5EF4-FFF2-40B4-BE49-F238E27FC236}">
                <a16:creationId xmlns:a16="http://schemas.microsoft.com/office/drawing/2014/main" id="{AA92B1ED-E558-41AC-A2B9-DAE698964C4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6345E43-0576-4CAD-BF03-2CD7C93F695D}" type="slidenum">
              <a:rPr lang="en-US" altLang="en-US" sz="1400"/>
              <a:pPr eaLnBrk="1" hangingPunct="1"/>
              <a:t>58</a:t>
            </a:fld>
            <a:endParaRPr lang="en-US" altLang="en-US" sz="1400"/>
          </a:p>
        </p:txBody>
      </p:sp>
      <p:sp>
        <p:nvSpPr>
          <p:cNvPr id="3" name="TextBox 2">
            <a:extLst>
              <a:ext uri="{FF2B5EF4-FFF2-40B4-BE49-F238E27FC236}">
                <a16:creationId xmlns:a16="http://schemas.microsoft.com/office/drawing/2014/main" id="{F8897DD2-0BE4-4183-A17D-4EC30EC26D81}"/>
              </a:ext>
            </a:extLst>
          </p:cNvPr>
          <p:cNvSpPr txBox="1">
            <a:spLocks noChangeArrowheads="1"/>
          </p:cNvSpPr>
          <p:nvPr/>
        </p:nvSpPr>
        <p:spPr bwMode="auto">
          <a:xfrm>
            <a:off x="304800" y="152400"/>
            <a:ext cx="8534400" cy="804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lnSpc>
                <a:spcPct val="120000"/>
              </a:lnSpc>
              <a:buFont typeface="Wingdings" panose="05000000000000000000" pitchFamily="2" charset="2"/>
              <a:buChar char="q"/>
            </a:pPr>
            <a:r>
              <a:rPr lang="en-US" altLang="en-US">
                <a:latin typeface="Arial" panose="020B0604020202020204" pitchFamily="34" charset="0"/>
              </a:rPr>
              <a:t>What percentage of Earth’s history do each of the geological eras take up?  </a:t>
            </a:r>
          </a:p>
          <a:p>
            <a:pPr eaLnBrk="1" hangingPunct="1">
              <a:lnSpc>
                <a:spcPct val="120000"/>
              </a:lnSpc>
              <a:buFont typeface="Wingdings" panose="05000000000000000000" pitchFamily="2" charset="2"/>
              <a:buChar char="q"/>
            </a:pPr>
            <a:r>
              <a:rPr lang="en-US" altLang="en-US">
                <a:latin typeface="Arial" panose="020B0604020202020204" pitchFamily="34" charset="0"/>
              </a:rPr>
              <a:t>Let’s find the percentage of time that the Precambrian takes up together.  </a:t>
            </a:r>
          </a:p>
          <a:p>
            <a:pPr eaLnBrk="1" hangingPunct="1">
              <a:lnSpc>
                <a:spcPct val="120000"/>
              </a:lnSpc>
              <a:buFont typeface="Wingdings" panose="05000000000000000000" pitchFamily="2" charset="2"/>
              <a:buChar char="q"/>
            </a:pPr>
            <a:r>
              <a:rPr lang="en-US" altLang="en-US">
                <a:latin typeface="Arial" panose="020B0604020202020204" pitchFamily="34" charset="0"/>
              </a:rPr>
              <a:t>The length of the section prescribing the Precambrian is 20.5 cm - 2.5 cm, for a total of 18 cm.  </a:t>
            </a:r>
          </a:p>
          <a:p>
            <a:pPr eaLnBrk="1" hangingPunct="1">
              <a:lnSpc>
                <a:spcPct val="120000"/>
              </a:lnSpc>
              <a:buFont typeface="Wingdings" panose="05000000000000000000" pitchFamily="2" charset="2"/>
              <a:buChar char="q"/>
            </a:pPr>
            <a:r>
              <a:rPr lang="en-US" altLang="en-US">
                <a:latin typeface="Arial" panose="020B0604020202020204" pitchFamily="34" charset="0"/>
              </a:rPr>
              <a:t>Since the total line length is 20.5 cm long, we find that the ratio of this section’s length to the entire line’s length is</a:t>
            </a:r>
          </a:p>
          <a:p>
            <a:pPr eaLnBrk="1" hangingPunct="1">
              <a:lnSpc>
                <a:spcPct val="120000"/>
              </a:lnSpc>
              <a:buFont typeface="Wingdings" panose="05000000000000000000" pitchFamily="2" charset="2"/>
              <a:buChar char="q"/>
            </a:pPr>
            <a:endParaRPr lang="en-US" altLang="en-US">
              <a:latin typeface="Arial" panose="020B0604020202020204" pitchFamily="34" charset="0"/>
            </a:endParaRPr>
          </a:p>
          <a:p>
            <a:pPr algn="ctr" eaLnBrk="1" hangingPunct="1">
              <a:lnSpc>
                <a:spcPct val="120000"/>
              </a:lnSpc>
            </a:pPr>
            <a:r>
              <a:rPr lang="en-US" altLang="en-US">
                <a:latin typeface="Arial" panose="020B0604020202020204" pitchFamily="34" charset="0"/>
              </a:rPr>
              <a:t>18/20.5 ≈ 0.88</a:t>
            </a:r>
          </a:p>
          <a:p>
            <a:pPr algn="ctr" eaLnBrk="1" hangingPunct="1">
              <a:lnSpc>
                <a:spcPct val="120000"/>
              </a:lnSpc>
            </a:pPr>
            <a:endParaRPr lang="en-US" altLang="en-US">
              <a:latin typeface="Arial" panose="020B0604020202020204" pitchFamily="34" charset="0"/>
            </a:endParaRPr>
          </a:p>
          <a:p>
            <a:pPr eaLnBrk="1" hangingPunct="1">
              <a:lnSpc>
                <a:spcPct val="120000"/>
              </a:lnSpc>
              <a:buFont typeface="Wingdings" panose="05000000000000000000" pitchFamily="2" charset="2"/>
              <a:buChar char="q"/>
            </a:pPr>
            <a:r>
              <a:rPr lang="en-US" altLang="en-US">
                <a:latin typeface="Arial" panose="020B0604020202020204" pitchFamily="34" charset="0"/>
              </a:rPr>
              <a:t>That means that this section’s length is approximately 100 × 0.88 = 88% of the length of the entire line.  </a:t>
            </a:r>
            <a:r>
              <a:rPr lang="en-US" altLang="en-US" b="1">
                <a:latin typeface="Arial" panose="020B0604020202020204" pitchFamily="34" charset="0"/>
              </a:rPr>
              <a:t>Thus, Precambrian time makes up about 88% of Earth’s history - almost all of it!</a:t>
            </a:r>
            <a:endParaRPr lang="en-US" altLang="en-US">
              <a:latin typeface="Arial" panose="020B0604020202020204" pitchFamily="34" charset="0"/>
            </a:endParaRPr>
          </a:p>
          <a:p>
            <a:pPr eaLnBrk="1" hangingPunct="1">
              <a:lnSpc>
                <a:spcPct val="120000"/>
              </a:lnSpc>
              <a:buFont typeface="Wingdings" panose="05000000000000000000" pitchFamily="2" charset="2"/>
              <a:buChar char="q"/>
            </a:pPr>
            <a:endParaRPr lang="en-US" altLang="en-US">
              <a:latin typeface="Arial" panose="020B0604020202020204" pitchFamily="34" charset="0"/>
            </a:endParaRPr>
          </a:p>
          <a:p>
            <a:pPr eaLnBrk="1" hangingPunct="1"/>
            <a:endParaRPr lang="en-US" altLang="en-US" sz="2800">
              <a:latin typeface="Arial" panose="020B0604020202020204" pitchFamily="34" charset="0"/>
            </a:endParaRPr>
          </a:p>
          <a:p>
            <a:pPr eaLnBrk="1" hangingPunct="1"/>
            <a:endParaRPr lang="en-US" altLang="en-US" sz="2800">
              <a:latin typeface="Arial" panose="020B0604020202020204" pitchFamily="34" charset="0"/>
            </a:endParaRPr>
          </a:p>
        </p:txBody>
      </p:sp>
      <p:sp>
        <p:nvSpPr>
          <p:cNvPr id="60420" name="Rectangle 2">
            <a:extLst>
              <a:ext uri="{FF2B5EF4-FFF2-40B4-BE49-F238E27FC236}">
                <a16:creationId xmlns:a16="http://schemas.microsoft.com/office/drawing/2014/main" id="{13314A5B-E4ED-45D9-A86F-9E3AE5B030A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a:extLst>
              <a:ext uri="{FF2B5EF4-FFF2-40B4-BE49-F238E27FC236}">
                <a16:creationId xmlns:a16="http://schemas.microsoft.com/office/drawing/2014/main" id="{9FA50EFB-8400-4C9B-B11C-2ED24786C69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8659028-8EC0-4EE6-A7AB-746BA5810457}" type="slidenum">
              <a:rPr lang="en-US" altLang="en-US" sz="1400"/>
              <a:pPr eaLnBrk="1" hangingPunct="1"/>
              <a:t>59</a:t>
            </a:fld>
            <a:endParaRPr lang="en-US" altLang="en-US" sz="1400"/>
          </a:p>
        </p:txBody>
      </p:sp>
      <p:sp>
        <p:nvSpPr>
          <p:cNvPr id="3" name="TextBox 2">
            <a:extLst>
              <a:ext uri="{FF2B5EF4-FFF2-40B4-BE49-F238E27FC236}">
                <a16:creationId xmlns:a16="http://schemas.microsoft.com/office/drawing/2014/main" id="{E384D65A-2614-419B-885B-0184EE20E264}"/>
              </a:ext>
            </a:extLst>
          </p:cNvPr>
          <p:cNvSpPr txBox="1">
            <a:spLocks noChangeArrowheads="1"/>
          </p:cNvSpPr>
          <p:nvPr/>
        </p:nvSpPr>
        <p:spPr bwMode="auto">
          <a:xfrm>
            <a:off x="533400" y="304800"/>
            <a:ext cx="8077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200" b="1">
                <a:latin typeface="Arial" panose="020B0604020202020204" pitchFamily="34" charset="0"/>
              </a:rPr>
              <a:t>Using the same technique, answer the following questions:</a:t>
            </a:r>
          </a:p>
          <a:p>
            <a:pPr eaLnBrk="1" hangingPunct="1"/>
            <a:endParaRPr lang="en-US" altLang="en-US" sz="3200" b="1">
              <a:latin typeface="Arial" panose="020B0604020202020204" pitchFamily="34" charset="0"/>
            </a:endParaRPr>
          </a:p>
          <a:p>
            <a:pPr eaLnBrk="1" hangingPunct="1"/>
            <a:r>
              <a:rPr lang="en-US" altLang="en-US" sz="3200" b="1">
                <a:latin typeface="Arial" panose="020B0604020202020204" pitchFamily="34" charset="0"/>
              </a:rPr>
              <a:t>2a1 Q1.</a:t>
            </a:r>
            <a:r>
              <a:rPr lang="en-US" altLang="en-US" sz="3200">
                <a:latin typeface="Arial" panose="020B0604020202020204" pitchFamily="34" charset="0"/>
              </a:rPr>
              <a:t> What percent of the total time does the Paleozoic Era take up?</a:t>
            </a:r>
          </a:p>
          <a:p>
            <a:pPr eaLnBrk="1" hangingPunct="1"/>
            <a:endParaRPr lang="en-US" altLang="en-US" sz="3200">
              <a:latin typeface="Arial" panose="020B0604020202020204" pitchFamily="34" charset="0"/>
            </a:endParaRPr>
          </a:p>
          <a:p>
            <a:pPr eaLnBrk="1" hangingPunct="1"/>
            <a:r>
              <a:rPr lang="en-US" altLang="en-US" sz="3200" b="1">
                <a:latin typeface="Arial" panose="020B0604020202020204" pitchFamily="34" charset="0"/>
              </a:rPr>
              <a:t>2a1 Q2.</a:t>
            </a:r>
            <a:r>
              <a:rPr lang="en-US" altLang="en-US" sz="3200">
                <a:latin typeface="Arial" panose="020B0604020202020204" pitchFamily="34" charset="0"/>
              </a:rPr>
              <a:t> What percent of the total time does the Mesozoic Era take up?</a:t>
            </a:r>
          </a:p>
          <a:p>
            <a:pPr eaLnBrk="1" hangingPunct="1"/>
            <a:endParaRPr lang="en-US" altLang="en-US" sz="3200">
              <a:latin typeface="Arial" panose="020B0604020202020204" pitchFamily="34" charset="0"/>
            </a:endParaRPr>
          </a:p>
          <a:p>
            <a:pPr eaLnBrk="1" hangingPunct="1"/>
            <a:r>
              <a:rPr lang="en-US" altLang="en-US" sz="3200" b="1">
                <a:latin typeface="Arial" panose="020B0604020202020204" pitchFamily="34" charset="0"/>
              </a:rPr>
              <a:t>2a1 Q3.</a:t>
            </a:r>
            <a:r>
              <a:rPr lang="en-US" altLang="en-US" sz="3200">
                <a:latin typeface="Arial" panose="020B0604020202020204" pitchFamily="34" charset="0"/>
              </a:rPr>
              <a:t> What percent of the total time does the Cenozoic Era take up?</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AA0A351B-A6A2-4331-88C6-63E5F618D3F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B06EA26-602B-485C-9935-5DC2F63E2457}" type="slidenum">
              <a:rPr lang="en-US" altLang="en-US" sz="1400"/>
              <a:pPr eaLnBrk="1" hangingPunct="1"/>
              <a:t>6</a:t>
            </a:fld>
            <a:endParaRPr lang="en-US" altLang="en-US" sz="1400"/>
          </a:p>
        </p:txBody>
      </p:sp>
      <p:sp>
        <p:nvSpPr>
          <p:cNvPr id="7171" name="Rectangle 2">
            <a:extLst>
              <a:ext uri="{FF2B5EF4-FFF2-40B4-BE49-F238E27FC236}">
                <a16:creationId xmlns:a16="http://schemas.microsoft.com/office/drawing/2014/main" id="{3D458851-251E-4786-90E1-291D23AD7FB6}"/>
              </a:ext>
            </a:extLst>
          </p:cNvPr>
          <p:cNvSpPr>
            <a:spLocks noGrp="1" noChangeArrowheads="1"/>
          </p:cNvSpPr>
          <p:nvPr>
            <p:ph type="title"/>
          </p:nvPr>
        </p:nvSpPr>
        <p:spPr>
          <a:xfrm>
            <a:off x="457200" y="228600"/>
            <a:ext cx="8229600" cy="1139825"/>
          </a:xfrm>
          <a:solidFill>
            <a:srgbClr val="9966FF"/>
          </a:solidFill>
          <a:ln w="38100">
            <a:solidFill>
              <a:schemeClr val="tx1"/>
            </a:solidFill>
            <a:miter lim="800000"/>
            <a:headEnd/>
            <a:tailEnd/>
          </a:ln>
        </p:spPr>
        <p:txBody>
          <a:bodyPr/>
          <a:lstStyle/>
          <a:p>
            <a:pPr eaLnBrk="1" hangingPunct="1"/>
            <a:r>
              <a:rPr lang="en-US" altLang="en-US" b="1">
                <a:solidFill>
                  <a:schemeClr val="tx1"/>
                </a:solidFill>
                <a:latin typeface="Arial" panose="020B0604020202020204" pitchFamily="34" charset="0"/>
                <a:cs typeface="Arial" panose="020B0604020202020204" pitchFamily="34" charset="0"/>
              </a:rPr>
              <a:t>An Introduction to Fossils</a:t>
            </a:r>
          </a:p>
        </p:txBody>
      </p:sp>
      <p:sp>
        <p:nvSpPr>
          <p:cNvPr id="9220" name="Rectangle 3">
            <a:extLst>
              <a:ext uri="{FF2B5EF4-FFF2-40B4-BE49-F238E27FC236}">
                <a16:creationId xmlns:a16="http://schemas.microsoft.com/office/drawing/2014/main" id="{97E4D6B2-6506-41C9-BFD6-3C6105CFE34A}"/>
              </a:ext>
            </a:extLst>
          </p:cNvPr>
          <p:cNvSpPr>
            <a:spLocks noGrp="1" noChangeArrowheads="1"/>
          </p:cNvSpPr>
          <p:nvPr>
            <p:ph type="body" idx="1"/>
          </p:nvPr>
        </p:nvSpPr>
        <p:spPr>
          <a:xfrm>
            <a:off x="457200" y="1981200"/>
            <a:ext cx="8534400" cy="4530725"/>
          </a:xfrm>
        </p:spPr>
        <p:txBody>
          <a:bodyPr/>
          <a:lstStyle/>
          <a:p>
            <a:pPr eaLnBrk="1" hangingPunct="1">
              <a:buClr>
                <a:schemeClr val="tx1"/>
              </a:buClr>
              <a:buFont typeface="Wingdings" panose="05000000000000000000" pitchFamily="2" charset="2"/>
              <a:buChar char="q"/>
            </a:pPr>
            <a:r>
              <a:rPr lang="en-US" altLang="en-US" b="1"/>
              <a:t> </a:t>
            </a:r>
            <a:r>
              <a:rPr lang="en-US" altLang="en-US" b="1">
                <a:latin typeface="Arial" panose="020B0604020202020204" pitchFamily="34" charset="0"/>
                <a:cs typeface="Arial" panose="020B0604020202020204" pitchFamily="34" charset="0"/>
              </a:rPr>
              <a:t>Fossils are the remains of organisms </a:t>
            </a:r>
          </a:p>
          <a:p>
            <a:pPr eaLnBrk="1" hangingPunct="1">
              <a:buClr>
                <a:schemeClr val="tx1"/>
              </a:buClr>
              <a:buFont typeface="Wingdings" panose="05000000000000000000" pitchFamily="2" charset="2"/>
              <a:buChar char="q"/>
            </a:pPr>
            <a:r>
              <a:rPr lang="en-US" altLang="en-US" b="1">
                <a:latin typeface="Arial" panose="020B0604020202020204" pitchFamily="34" charset="0"/>
                <a:cs typeface="Arial" panose="020B0604020202020204" pitchFamily="34" charset="0"/>
              </a:rPr>
              <a:t> Dead, typically in excess of 10,000      years </a:t>
            </a:r>
          </a:p>
          <a:p>
            <a:pPr eaLnBrk="1" hangingPunct="1">
              <a:buClr>
                <a:schemeClr val="tx1"/>
              </a:buClr>
              <a:buFont typeface="Wingdings" panose="05000000000000000000" pitchFamily="2" charset="2"/>
              <a:buChar char="q"/>
            </a:pPr>
            <a:r>
              <a:rPr lang="en-US" altLang="en-US" b="1">
                <a:latin typeface="Arial" panose="020B0604020202020204" pitchFamily="34" charset="0"/>
                <a:cs typeface="Arial" panose="020B0604020202020204" pitchFamily="34" charset="0"/>
              </a:rPr>
              <a:t> Failed to decay </a:t>
            </a:r>
          </a:p>
          <a:p>
            <a:pPr eaLnBrk="1" hangingPunct="1">
              <a:buClr>
                <a:schemeClr val="tx1"/>
              </a:buClr>
              <a:buFont typeface="Wingdings" panose="05000000000000000000" pitchFamily="2" charset="2"/>
              <a:buChar char="q"/>
            </a:pPr>
            <a:r>
              <a:rPr lang="en-US" altLang="en-US" b="1">
                <a:latin typeface="Arial" panose="020B0604020202020204" pitchFamily="34" charset="0"/>
                <a:cs typeface="Arial" panose="020B0604020202020204" pitchFamily="34" charset="0"/>
              </a:rPr>
              <a:t> Preserved in some form of bacteria-free environment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7552-B784-4660-BE6F-56CB7AD72975}"/>
              </a:ext>
            </a:extLst>
          </p:cNvPr>
          <p:cNvSpPr>
            <a:spLocks noGrp="1"/>
          </p:cNvSpPr>
          <p:nvPr>
            <p:ph type="title"/>
          </p:nvPr>
        </p:nvSpPr>
        <p:spPr>
          <a:xfrm>
            <a:off x="685800" y="0"/>
            <a:ext cx="7772400" cy="914400"/>
          </a:xfrm>
          <a:solidFill>
            <a:srgbClr val="0070C0"/>
          </a:solidFill>
          <a:ln w="38100">
            <a:solidFill>
              <a:schemeClr val="tx1"/>
            </a:solidFill>
            <a:miter lim="800000"/>
            <a:headEnd/>
            <a:tailEnd/>
          </a:ln>
        </p:spPr>
        <p:txBody>
          <a:bodyPr/>
          <a:lstStyle/>
          <a:p>
            <a:r>
              <a:rPr lang="en-US" altLang="en-US" b="1">
                <a:solidFill>
                  <a:schemeClr val="bg1"/>
                </a:solidFill>
                <a:latin typeface="Arial" panose="020B0604020202020204" pitchFamily="34" charset="0"/>
                <a:cs typeface="Arial" panose="020B0604020202020204" pitchFamily="34" charset="0"/>
              </a:rPr>
              <a:t>Answer Time!</a:t>
            </a:r>
          </a:p>
        </p:txBody>
      </p:sp>
      <p:sp>
        <p:nvSpPr>
          <p:cNvPr id="3" name="Content Placeholder 2">
            <a:extLst>
              <a:ext uri="{FF2B5EF4-FFF2-40B4-BE49-F238E27FC236}">
                <a16:creationId xmlns:a16="http://schemas.microsoft.com/office/drawing/2014/main" id="{529122E3-3C35-41FD-ADBB-F54633337D66}"/>
              </a:ext>
            </a:extLst>
          </p:cNvPr>
          <p:cNvSpPr>
            <a:spLocks noGrp="1"/>
          </p:cNvSpPr>
          <p:nvPr>
            <p:ph idx="1"/>
          </p:nvPr>
        </p:nvSpPr>
        <p:spPr>
          <a:xfrm>
            <a:off x="609600" y="1143000"/>
            <a:ext cx="7772400" cy="4114800"/>
          </a:xfrm>
        </p:spPr>
        <p:txBody>
          <a:bodyPr/>
          <a:lstStyle/>
          <a:p>
            <a:r>
              <a:rPr lang="en-US" altLang="en-US" sz="2400" b="1">
                <a:latin typeface="Arial" panose="020B0604020202020204" pitchFamily="34" charset="0"/>
                <a:cs typeface="Arial" panose="020B0604020202020204" pitchFamily="34" charset="0"/>
              </a:rPr>
              <a:t>2a1 Q1.</a:t>
            </a:r>
            <a:r>
              <a:rPr lang="en-US" altLang="en-US" sz="2400">
                <a:latin typeface="Arial" panose="020B0604020202020204" pitchFamily="34" charset="0"/>
                <a:cs typeface="Arial" panose="020B0604020202020204" pitchFamily="34" charset="0"/>
              </a:rPr>
              <a:t> What percent of the total time does the Paleozoic Era take up?</a:t>
            </a:r>
          </a:p>
          <a:p>
            <a:pPr lvl="1"/>
            <a:r>
              <a:rPr lang="en-US" altLang="en-US" sz="2400" b="1">
                <a:solidFill>
                  <a:srgbClr val="CC3300"/>
                </a:solidFill>
                <a:latin typeface="Arial" panose="020B0604020202020204" pitchFamily="34" charset="0"/>
                <a:cs typeface="Arial" panose="020B0604020202020204" pitchFamily="34" charset="0"/>
              </a:rPr>
              <a:t>The Paleozoic Era takes up approximately 7% of the total time.</a:t>
            </a:r>
          </a:p>
          <a:p>
            <a:pPr lvl="1"/>
            <a:endParaRPr lang="en-US" altLang="en-US" sz="2000" b="1">
              <a:solidFill>
                <a:srgbClr val="CC3300"/>
              </a:solidFill>
              <a:latin typeface="Arial" panose="020B0604020202020204" pitchFamily="34" charset="0"/>
              <a:cs typeface="Arial" panose="020B0604020202020204" pitchFamily="34" charset="0"/>
            </a:endParaRPr>
          </a:p>
          <a:p>
            <a:r>
              <a:rPr lang="en-US" altLang="en-US" sz="2400" b="1">
                <a:latin typeface="Arial" panose="020B0604020202020204" pitchFamily="34" charset="0"/>
                <a:cs typeface="Arial" panose="020B0604020202020204" pitchFamily="34" charset="0"/>
              </a:rPr>
              <a:t>2a1 Q2.</a:t>
            </a:r>
            <a:r>
              <a:rPr lang="en-US" altLang="en-US" sz="2400">
                <a:latin typeface="Arial" panose="020B0604020202020204" pitchFamily="34" charset="0"/>
                <a:cs typeface="Arial" panose="020B0604020202020204" pitchFamily="34" charset="0"/>
              </a:rPr>
              <a:t> What percent of the total time does the Mesozoic Era take up?</a:t>
            </a:r>
          </a:p>
          <a:p>
            <a:pPr lvl="1"/>
            <a:r>
              <a:rPr lang="en-US" altLang="en-US" sz="2400" b="1">
                <a:solidFill>
                  <a:srgbClr val="CC3300"/>
                </a:solidFill>
                <a:latin typeface="Arial" panose="020B0604020202020204" pitchFamily="34" charset="0"/>
                <a:cs typeface="Arial" panose="020B0604020202020204" pitchFamily="34" charset="0"/>
              </a:rPr>
              <a:t>The Mesozoic Era takes up approximately 4% of the total time.</a:t>
            </a:r>
          </a:p>
          <a:p>
            <a:pPr lvl="1"/>
            <a:endParaRPr lang="en-US" altLang="en-US" sz="2000" b="1">
              <a:solidFill>
                <a:srgbClr val="CC3300"/>
              </a:solidFill>
              <a:latin typeface="Arial" panose="020B0604020202020204" pitchFamily="34" charset="0"/>
              <a:cs typeface="Arial" panose="020B0604020202020204" pitchFamily="34" charset="0"/>
            </a:endParaRPr>
          </a:p>
          <a:p>
            <a:r>
              <a:rPr lang="en-US" altLang="en-US" sz="2400" b="1">
                <a:latin typeface="Arial" panose="020B0604020202020204" pitchFamily="34" charset="0"/>
                <a:cs typeface="Arial" panose="020B0604020202020204" pitchFamily="34" charset="0"/>
              </a:rPr>
              <a:t>2a1 Q3.</a:t>
            </a:r>
            <a:r>
              <a:rPr lang="en-US" altLang="en-US" sz="2400">
                <a:latin typeface="Arial" panose="020B0604020202020204" pitchFamily="34" charset="0"/>
                <a:cs typeface="Arial" panose="020B0604020202020204" pitchFamily="34" charset="0"/>
              </a:rPr>
              <a:t> What percent of the total time does the Cenozoic Era take up?</a:t>
            </a:r>
          </a:p>
          <a:p>
            <a:pPr lvl="1"/>
            <a:r>
              <a:rPr lang="en-US" altLang="en-US" sz="2400" b="1">
                <a:solidFill>
                  <a:srgbClr val="CC3300"/>
                </a:solidFill>
                <a:latin typeface="Arial" panose="020B0604020202020204" pitchFamily="34" charset="0"/>
                <a:cs typeface="Arial" panose="020B0604020202020204" pitchFamily="34" charset="0"/>
              </a:rPr>
              <a:t>The Cenozoic Era takes up approximately 1% of the total time.</a:t>
            </a:r>
          </a:p>
        </p:txBody>
      </p:sp>
      <p:sp>
        <p:nvSpPr>
          <p:cNvPr id="62468" name="Slide Number Placeholder 3">
            <a:extLst>
              <a:ext uri="{FF2B5EF4-FFF2-40B4-BE49-F238E27FC236}">
                <a16:creationId xmlns:a16="http://schemas.microsoft.com/office/drawing/2014/main" id="{13E9754C-80BB-42F9-8CAA-6B585F5639E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D8AF304-2FB6-4162-8166-1EAD332F33BC}" type="slidenum">
              <a:rPr lang="en-US" altLang="en-US" sz="1400"/>
              <a:pPr eaLnBrk="1" hangingPunct="1"/>
              <a:t>60</a:t>
            </a:fld>
            <a:endParaRPr lang="en-US" altLang="en-US" sz="1400"/>
          </a:p>
        </p:txBody>
      </p:sp>
      <p:pic>
        <p:nvPicPr>
          <p:cNvPr id="6" name="Picture 3" descr="j0234131">
            <a:extLst>
              <a:ext uri="{FF2B5EF4-FFF2-40B4-BE49-F238E27FC236}">
                <a16:creationId xmlns:a16="http://schemas.microsoft.com/office/drawing/2014/main" id="{A7590B02-B504-4803-BAE3-13E3E8AFD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931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9" presetClass="entr" presetSubtype="0" ac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746322-0B89-4BC3-BBED-AF9F7F721761}"/>
              </a:ext>
            </a:extLst>
          </p:cNvPr>
          <p:cNvSpPr>
            <a:spLocks noGrp="1"/>
          </p:cNvSpPr>
          <p:nvPr>
            <p:ph idx="1"/>
          </p:nvPr>
        </p:nvSpPr>
        <p:spPr>
          <a:xfrm>
            <a:off x="685800" y="304800"/>
            <a:ext cx="7772400" cy="4114800"/>
          </a:xfrm>
        </p:spPr>
        <p:txBody>
          <a:bodyPr/>
          <a:lstStyle/>
          <a:p>
            <a:pPr>
              <a:lnSpc>
                <a:spcPct val="150000"/>
              </a:lnSpc>
              <a:buFont typeface="Wingdings" panose="05000000000000000000" pitchFamily="2" charset="2"/>
              <a:buChar char="q"/>
            </a:pPr>
            <a:r>
              <a:rPr lang="en-US" altLang="en-US" sz="2400">
                <a:latin typeface="Arial" panose="020B0604020202020204" pitchFamily="34" charset="0"/>
                <a:cs typeface="Arial" panose="020B0604020202020204" pitchFamily="34" charset="0"/>
              </a:rPr>
              <a:t>Precambrian time lasted for almost 4 billion years. </a:t>
            </a:r>
          </a:p>
          <a:p>
            <a:pPr>
              <a:lnSpc>
                <a:spcPct val="150000"/>
              </a:lnSpc>
              <a:buFont typeface="Wingdings" panose="05000000000000000000" pitchFamily="2" charset="2"/>
              <a:buChar char="q"/>
            </a:pPr>
            <a:r>
              <a:rPr lang="en-US" altLang="en-US" sz="2400">
                <a:latin typeface="Arial" panose="020B0604020202020204" pitchFamily="34" charset="0"/>
                <a:cs typeface="Arial" panose="020B0604020202020204" pitchFamily="34" charset="0"/>
              </a:rPr>
              <a:t>The first abundant fossils are the </a:t>
            </a:r>
            <a:r>
              <a:rPr lang="en-US" altLang="en-US" sz="2400" b="1">
                <a:latin typeface="Arial" panose="020B0604020202020204" pitchFamily="34" charset="0"/>
                <a:cs typeface="Arial" panose="020B0604020202020204" pitchFamily="34" charset="0"/>
              </a:rPr>
              <a:t>cyanobacteria</a:t>
            </a:r>
            <a:r>
              <a:rPr lang="en-US" altLang="en-US" sz="2400">
                <a:latin typeface="Arial" panose="020B0604020202020204" pitchFamily="34" charset="0"/>
                <a:cs typeface="Arial" panose="020B0604020202020204" pitchFamily="34" charset="0"/>
              </a:rPr>
              <a:t> (sometimes called “blue-green algae,” although they are not algae at all).</a:t>
            </a:r>
          </a:p>
          <a:p>
            <a:pPr>
              <a:lnSpc>
                <a:spcPct val="150000"/>
              </a:lnSpc>
              <a:buFont typeface="Wingdings" panose="05000000000000000000" pitchFamily="2" charset="2"/>
              <a:buChar char="q"/>
            </a:pPr>
            <a:r>
              <a:rPr lang="en-US" altLang="en-US" sz="2400">
                <a:latin typeface="Arial" panose="020B0604020202020204" pitchFamily="34" charset="0"/>
                <a:cs typeface="Arial" panose="020B0604020202020204" pitchFamily="34" charset="0"/>
              </a:rPr>
              <a:t> These </a:t>
            </a:r>
            <a:r>
              <a:rPr lang="en-US" altLang="en-US" sz="2400" b="1">
                <a:latin typeface="Arial" panose="020B0604020202020204" pitchFamily="34" charset="0"/>
                <a:cs typeface="Arial" panose="020B0604020202020204" pitchFamily="34" charset="0"/>
              </a:rPr>
              <a:t>prokaryotes</a:t>
            </a:r>
            <a:r>
              <a:rPr lang="en-US" altLang="en-US" sz="2400">
                <a:latin typeface="Arial" panose="020B0604020202020204" pitchFamily="34" charset="0"/>
                <a:cs typeface="Arial" panose="020B0604020202020204" pitchFamily="34" charset="0"/>
              </a:rPr>
              <a:t> (organisms lacking a nucleus) were the </a:t>
            </a:r>
            <a:r>
              <a:rPr lang="en-US" altLang="en-US" sz="2400" b="1">
                <a:latin typeface="Arial" panose="020B0604020202020204" pitchFamily="34" charset="0"/>
                <a:cs typeface="Arial" panose="020B0604020202020204" pitchFamily="34" charset="0"/>
              </a:rPr>
              <a:t>first photosynthetic organisms</a:t>
            </a:r>
            <a:r>
              <a:rPr lang="en-US" altLang="en-US" sz="2400">
                <a:latin typeface="Arial" panose="020B0604020202020204" pitchFamily="34" charset="0"/>
                <a:cs typeface="Arial" panose="020B0604020202020204" pitchFamily="34" charset="0"/>
              </a:rPr>
              <a:t> and colonies of them formed algal mats, fossils called </a:t>
            </a:r>
            <a:r>
              <a:rPr lang="en-US" altLang="en-US" sz="2400" b="1">
                <a:latin typeface="Arial" panose="020B0604020202020204" pitchFamily="34" charset="0"/>
                <a:cs typeface="Arial" panose="020B0604020202020204" pitchFamily="34" charset="0"/>
              </a:rPr>
              <a:t>stromatolites</a:t>
            </a:r>
            <a:r>
              <a:rPr lang="en-US" altLang="en-US" sz="2400">
                <a:latin typeface="Arial" panose="020B0604020202020204" pitchFamily="34" charset="0"/>
                <a:cs typeface="Arial" panose="020B0604020202020204" pitchFamily="34" charset="0"/>
              </a:rPr>
              <a:t>.</a:t>
            </a:r>
          </a:p>
          <a:p>
            <a:pPr>
              <a:lnSpc>
                <a:spcPct val="150000"/>
              </a:lnSpc>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 Question:  </a:t>
            </a:r>
            <a:r>
              <a:rPr lang="en-US" altLang="en-US" sz="2400">
                <a:latin typeface="Arial" panose="020B0604020202020204" pitchFamily="34" charset="0"/>
                <a:cs typeface="Arial" panose="020B0604020202020204" pitchFamily="34" charset="0"/>
              </a:rPr>
              <a:t>Where on our time line is the point denoting the appearance of the first living organisms?   </a:t>
            </a:r>
            <a:endParaRPr lang="en-US" altLang="en-US" sz="2400" b="1">
              <a:latin typeface="Arial" panose="020B0604020202020204" pitchFamily="34" charset="0"/>
              <a:cs typeface="Arial" panose="020B0604020202020204" pitchFamily="34" charset="0"/>
            </a:endParaRPr>
          </a:p>
          <a:p>
            <a:endParaRPr lang="en-US" altLang="en-US" sz="2800"/>
          </a:p>
        </p:txBody>
      </p:sp>
      <p:sp>
        <p:nvSpPr>
          <p:cNvPr id="63491" name="Slide Number Placeholder 3">
            <a:extLst>
              <a:ext uri="{FF2B5EF4-FFF2-40B4-BE49-F238E27FC236}">
                <a16:creationId xmlns:a16="http://schemas.microsoft.com/office/drawing/2014/main" id="{5397E373-340F-4E51-925B-13D99F47B8F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1BE23D6-D09A-413E-B508-6646F25E625E}" type="slidenum">
              <a:rPr lang="en-US" altLang="en-US" sz="1400"/>
              <a:pPr eaLnBrk="1" hangingPunct="1"/>
              <a:t>61</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9E79F1-2B1B-47AD-9C66-511613EF6652}"/>
              </a:ext>
            </a:extLst>
          </p:cNvPr>
          <p:cNvSpPr>
            <a:spLocks noGrp="1"/>
          </p:cNvSpPr>
          <p:nvPr>
            <p:ph idx="1"/>
          </p:nvPr>
        </p:nvSpPr>
        <p:spPr>
          <a:xfrm>
            <a:off x="228600" y="762000"/>
            <a:ext cx="8686800" cy="4495800"/>
          </a:xfrm>
        </p:spPr>
        <p:txBody>
          <a:bodyPr/>
          <a:lstStyle/>
          <a:p>
            <a:r>
              <a:rPr lang="en-US" altLang="en-US" sz="2400" b="1"/>
              <a:t> </a:t>
            </a:r>
            <a:r>
              <a:rPr lang="en-US" altLang="en-US" sz="2400" b="1" u="sng">
                <a:latin typeface="Arial" panose="020B0604020202020204" pitchFamily="34" charset="0"/>
                <a:cs typeface="Arial" panose="020B0604020202020204" pitchFamily="34" charset="0"/>
              </a:rPr>
              <a:t>Question:</a:t>
            </a:r>
            <a:r>
              <a:rPr lang="en-US" altLang="en-US" sz="2400" b="1">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Where on our time line is the point denoting the appearance of the first living organisms?   </a:t>
            </a:r>
            <a:endParaRPr lang="en-US" altLang="en-US" sz="2400" b="1">
              <a:latin typeface="Arial" panose="020B0604020202020204" pitchFamily="34" charset="0"/>
              <a:cs typeface="Arial" panose="020B0604020202020204" pitchFamily="34" charset="0"/>
            </a:endParaRPr>
          </a:p>
          <a:p>
            <a:r>
              <a:rPr lang="en-US" altLang="en-US" sz="2400" b="1" u="sng">
                <a:latin typeface="Arial" panose="020B0604020202020204" pitchFamily="34" charset="0"/>
                <a:cs typeface="Arial" panose="020B0604020202020204" pitchFamily="34" charset="0"/>
              </a:rPr>
              <a:t>Answer:</a:t>
            </a:r>
            <a:r>
              <a:rPr lang="en-US" altLang="en-US" sz="2400" b="1">
                <a:latin typeface="Arial" panose="020B0604020202020204" pitchFamily="34" charset="0"/>
                <a:cs typeface="Arial" panose="020B0604020202020204" pitchFamily="34" charset="0"/>
              </a:rPr>
              <a:t>  </a:t>
            </a:r>
            <a:r>
              <a:rPr lang="en-US" altLang="en-US" sz="2400" b="1">
                <a:solidFill>
                  <a:srgbClr val="CC3300"/>
                </a:solidFill>
                <a:latin typeface="Arial" panose="020B0604020202020204" pitchFamily="34" charset="0"/>
                <a:cs typeface="Arial" panose="020B0604020202020204" pitchFamily="34" charset="0"/>
              </a:rPr>
              <a:t>Because this event occurred 3.5 billion (3500 million) years ago, the ratio of time since this event and the total time is  </a:t>
            </a:r>
          </a:p>
          <a:p>
            <a:endParaRPr lang="en-US" altLang="en-US" sz="2400" b="1">
              <a:solidFill>
                <a:srgbClr val="CC3300"/>
              </a:solidFill>
              <a:latin typeface="Arial" panose="020B0604020202020204" pitchFamily="34" charset="0"/>
              <a:cs typeface="Arial" panose="020B0604020202020204" pitchFamily="34" charset="0"/>
            </a:endParaRPr>
          </a:p>
          <a:p>
            <a:pPr>
              <a:buFont typeface="Wingdings" panose="05000000000000000000" pitchFamily="2" charset="2"/>
              <a:buChar char="q"/>
            </a:pPr>
            <a:r>
              <a:rPr lang="en-US" altLang="en-US" sz="2400" b="1">
                <a:solidFill>
                  <a:srgbClr val="CC3300"/>
                </a:solidFill>
                <a:latin typeface="Arial" panose="020B0604020202020204" pitchFamily="34" charset="0"/>
                <a:cs typeface="Arial" panose="020B0604020202020204" pitchFamily="34" charset="0"/>
              </a:rPr>
              <a:t>The ratio of the length of the line segment spanning this time and length of the entire timeline is also 0.78.</a:t>
            </a:r>
          </a:p>
          <a:p>
            <a:pPr>
              <a:buFontTx/>
              <a:buNone/>
            </a:pPr>
            <a:r>
              <a:rPr lang="en-US" altLang="en-US" sz="2400" b="1">
                <a:solidFill>
                  <a:srgbClr val="CC3300"/>
                </a:solidFill>
                <a:latin typeface="Arial" panose="020B0604020202020204" pitchFamily="34" charset="0"/>
                <a:cs typeface="Arial" panose="020B0604020202020204" pitchFamily="34" charset="0"/>
              </a:rPr>
              <a:t> </a:t>
            </a:r>
          </a:p>
          <a:p>
            <a:pPr>
              <a:buFont typeface="Wingdings" panose="05000000000000000000" pitchFamily="2" charset="2"/>
              <a:buChar char="q"/>
            </a:pPr>
            <a:r>
              <a:rPr lang="en-US" altLang="en-US" sz="2400" b="1">
                <a:solidFill>
                  <a:srgbClr val="CC3300"/>
                </a:solidFill>
              </a:rPr>
              <a:t> </a:t>
            </a:r>
            <a:r>
              <a:rPr lang="en-US" altLang="en-US" sz="2400" b="1">
                <a:solidFill>
                  <a:srgbClr val="CC3300"/>
                </a:solidFill>
                <a:latin typeface="Arial" panose="020B0604020202020204" pitchFamily="34" charset="0"/>
                <a:cs typeface="Arial" panose="020B0604020202020204" pitchFamily="34" charset="0"/>
              </a:rPr>
              <a:t>So that </a:t>
            </a:r>
            <a:r>
              <a:rPr lang="en-US" altLang="en-US" sz="2400" b="1" i="1">
                <a:solidFill>
                  <a:srgbClr val="CC3300"/>
                </a:solidFill>
                <a:latin typeface="Arial" panose="020B0604020202020204" pitchFamily="34" charset="0"/>
                <a:cs typeface="Arial" panose="020B0604020202020204" pitchFamily="34" charset="0"/>
              </a:rPr>
              <a:t>segment length=</a:t>
            </a:r>
            <a:r>
              <a:rPr lang="en-US" altLang="en-US" sz="2400" b="1">
                <a:solidFill>
                  <a:srgbClr val="CC3300"/>
                </a:solidFill>
                <a:latin typeface="Arial" panose="020B0604020202020204" pitchFamily="34" charset="0"/>
                <a:cs typeface="Arial" panose="020B0604020202020204" pitchFamily="34" charset="0"/>
              </a:rPr>
              <a:t>  0.78 × 20.5 cm ≈ 16.0 cm.   </a:t>
            </a:r>
          </a:p>
          <a:p>
            <a:pPr>
              <a:buFont typeface="Wingdings" panose="05000000000000000000" pitchFamily="2" charset="2"/>
              <a:buChar char="q"/>
            </a:pPr>
            <a:r>
              <a:rPr lang="en-US" altLang="en-US" sz="2400" b="1">
                <a:solidFill>
                  <a:srgbClr val="CC3300"/>
                </a:solidFill>
                <a:latin typeface="Arial" panose="020B0604020202020204" pitchFamily="34" charset="0"/>
                <a:cs typeface="Arial" panose="020B0604020202020204" pitchFamily="34" charset="0"/>
              </a:rPr>
              <a:t>Thus the point denoting the appearance of the first life is 16.0 cm down from the top of the line.</a:t>
            </a:r>
          </a:p>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Mark this point on your calendar with the label </a:t>
            </a:r>
          </a:p>
          <a:p>
            <a:pPr algn="ctr">
              <a:buFontTx/>
              <a:buNone/>
            </a:pPr>
            <a:r>
              <a:rPr lang="en-US" altLang="en-US" sz="2400" b="1">
                <a:latin typeface="Arial" panose="020B0604020202020204" pitchFamily="34" charset="0"/>
                <a:cs typeface="Arial" panose="020B0604020202020204" pitchFamily="34" charset="0"/>
              </a:rPr>
              <a:t>“1</a:t>
            </a:r>
            <a:r>
              <a:rPr lang="en-US" altLang="en-US" sz="2400" b="1" baseline="30000">
                <a:latin typeface="Arial" panose="020B0604020202020204" pitchFamily="34" charset="0"/>
                <a:cs typeface="Arial" panose="020B0604020202020204" pitchFamily="34" charset="0"/>
              </a:rPr>
              <a:t>st</a:t>
            </a:r>
            <a:r>
              <a:rPr lang="en-US" altLang="en-US" sz="2400" b="1">
                <a:latin typeface="Arial" panose="020B0604020202020204" pitchFamily="34" charset="0"/>
                <a:cs typeface="Arial" panose="020B0604020202020204" pitchFamily="34" charset="0"/>
              </a:rPr>
              <a:t> Life - Prokaryotes”.</a:t>
            </a:r>
          </a:p>
          <a:p>
            <a:pPr lvl="1"/>
            <a:endParaRPr lang="en-US" altLang="en-US" sz="1800" b="1">
              <a:solidFill>
                <a:srgbClr val="CC3300"/>
              </a:solidFill>
            </a:endParaRPr>
          </a:p>
          <a:p>
            <a:pPr lvl="1"/>
            <a:endParaRPr lang="en-US" altLang="en-US" sz="1600" b="1"/>
          </a:p>
          <a:p>
            <a:endParaRPr lang="en-US" altLang="en-US"/>
          </a:p>
        </p:txBody>
      </p:sp>
      <p:sp>
        <p:nvSpPr>
          <p:cNvPr id="64515" name="Slide Number Placeholder 3">
            <a:extLst>
              <a:ext uri="{FF2B5EF4-FFF2-40B4-BE49-F238E27FC236}">
                <a16:creationId xmlns:a16="http://schemas.microsoft.com/office/drawing/2014/main" id="{FC2713F1-1FC2-4D4F-B5F9-C4A33E6D8367}"/>
              </a:ext>
            </a:extLst>
          </p:cNvPr>
          <p:cNvSpPr>
            <a:spLocks noGrp="1"/>
          </p:cNvSpPr>
          <p:nvPr>
            <p:ph type="sldNum" sz="quarter" idx="12"/>
          </p:nvPr>
        </p:nvSpPr>
        <p:spPr>
          <a:xfrm>
            <a:off x="70866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0FE6C2D-19C2-4548-9CD4-DA23C9348551}" type="slidenum">
              <a:rPr lang="en-US" altLang="en-US" sz="1400"/>
              <a:pPr eaLnBrk="1" hangingPunct="1"/>
              <a:t>62</a:t>
            </a:fld>
            <a:endParaRPr lang="en-US" altLang="en-US" sz="1400"/>
          </a:p>
        </p:txBody>
      </p:sp>
      <p:sp>
        <p:nvSpPr>
          <p:cNvPr id="5" name="Title 1">
            <a:extLst>
              <a:ext uri="{FF2B5EF4-FFF2-40B4-BE49-F238E27FC236}">
                <a16:creationId xmlns:a16="http://schemas.microsoft.com/office/drawing/2014/main" id="{735F89BE-D6B6-4D53-A3C0-9D50821AA196}"/>
              </a:ext>
            </a:extLst>
          </p:cNvPr>
          <p:cNvSpPr txBox="1">
            <a:spLocks/>
          </p:cNvSpPr>
          <p:nvPr/>
        </p:nvSpPr>
        <p:spPr bwMode="auto">
          <a:xfrm>
            <a:off x="685800" y="0"/>
            <a:ext cx="7772400" cy="685800"/>
          </a:xfrm>
          <a:prstGeom prst="rect">
            <a:avLst/>
          </a:prstGeom>
          <a:solidFill>
            <a:srgbClr val="0070C0"/>
          </a:solidFill>
          <a:ln w="38100">
            <a:solidFill>
              <a:schemeClr val="tx1"/>
            </a:solidFill>
            <a:miter lim="800000"/>
            <a:headEnd/>
            <a:tailEnd/>
          </a:ln>
        </p:spPr>
        <p:txBody>
          <a:bodyPr anchor="ctr"/>
          <a:lstStyle/>
          <a:p>
            <a:pPr algn="ctr" eaLnBrk="0" hangingPunct="0">
              <a:defRPr/>
            </a:pPr>
            <a:r>
              <a:rPr lang="en-US" sz="3600" b="1" kern="0" dirty="0">
                <a:solidFill>
                  <a:schemeClr val="bg1"/>
                </a:solidFill>
                <a:latin typeface="Arial" pitchFamily="34" charset="0"/>
                <a:ea typeface="+mj-ea"/>
              </a:rPr>
              <a:t>Answer Time!</a:t>
            </a:r>
          </a:p>
        </p:txBody>
      </p:sp>
      <p:pic>
        <p:nvPicPr>
          <p:cNvPr id="6" name="Picture 3" descr="j0234131">
            <a:extLst>
              <a:ext uri="{FF2B5EF4-FFF2-40B4-BE49-F238E27FC236}">
                <a16:creationId xmlns:a16="http://schemas.microsoft.com/office/drawing/2014/main" id="{6E69A41F-30D9-45C8-8C75-0CD817502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87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a:extLst>
              <a:ext uri="{FF2B5EF4-FFF2-40B4-BE49-F238E27FC236}">
                <a16:creationId xmlns:a16="http://schemas.microsoft.com/office/drawing/2014/main" id="{A5165C9A-399D-480E-9D3A-1D832342D99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104449" name="Picture 1">
            <a:extLst>
              <a:ext uri="{FF2B5EF4-FFF2-40B4-BE49-F238E27FC236}">
                <a16:creationId xmlns:a16="http://schemas.microsoft.com/office/drawing/2014/main" id="{72536F62-D92A-479F-9A79-009F5771327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2438400"/>
            <a:ext cx="12715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4">
            <a:extLst>
              <a:ext uri="{FF2B5EF4-FFF2-40B4-BE49-F238E27FC236}">
                <a16:creationId xmlns:a16="http://schemas.microsoft.com/office/drawing/2014/main" id="{22EF59EC-B51B-456D-950F-15C41AF80D02}"/>
              </a:ext>
            </a:extLst>
          </p:cNvPr>
          <p:cNvSpPr>
            <a:spLocks noChangeArrowheads="1"/>
          </p:cNvSpPr>
          <p:nvPr/>
        </p:nvSpPr>
        <p:spPr bwMode="auto">
          <a:xfrm>
            <a:off x="-5334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 name="Rectangle 10">
            <a:extLst>
              <a:ext uri="{FF2B5EF4-FFF2-40B4-BE49-F238E27FC236}">
                <a16:creationId xmlns:a16="http://schemas.microsoft.com/office/drawing/2014/main" id="{2C5925BD-86FE-400A-9E86-4D6A1DDF82A6}"/>
              </a:ext>
            </a:extLst>
          </p:cNvPr>
          <p:cNvSpPr/>
          <p:nvPr/>
        </p:nvSpPr>
        <p:spPr>
          <a:xfrm>
            <a:off x="8458200" y="61722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4451" name="Picture 3">
            <a:extLst>
              <a:ext uri="{FF2B5EF4-FFF2-40B4-BE49-F238E27FC236}">
                <a16:creationId xmlns:a16="http://schemas.microsoft.com/office/drawing/2014/main" id="{F068EFA3-5329-41EC-899F-90DD3FB19DF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4038600"/>
            <a:ext cx="41529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39" presetClass="entr" presetSubtype="0" ac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44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445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a:extLst>
              <a:ext uri="{FF2B5EF4-FFF2-40B4-BE49-F238E27FC236}">
                <a16:creationId xmlns:a16="http://schemas.microsoft.com/office/drawing/2014/main" id="{E3B3850C-CA06-48D2-90FD-C9A876D44A7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DEA2EF0-29CB-4946-82AD-82D17AF6EA81}" type="slidenum">
              <a:rPr lang="en-US" altLang="en-US" sz="1400"/>
              <a:pPr eaLnBrk="1" hangingPunct="1"/>
              <a:t>63</a:t>
            </a:fld>
            <a:endParaRPr lang="en-US" altLang="en-US" sz="1400"/>
          </a:p>
        </p:txBody>
      </p:sp>
      <p:sp>
        <p:nvSpPr>
          <p:cNvPr id="3" name="TextBox 2">
            <a:extLst>
              <a:ext uri="{FF2B5EF4-FFF2-40B4-BE49-F238E27FC236}">
                <a16:creationId xmlns:a16="http://schemas.microsoft.com/office/drawing/2014/main" id="{55B84FA4-DAC3-4EB5-822D-0EFFDC0B54FF}"/>
              </a:ext>
            </a:extLst>
          </p:cNvPr>
          <p:cNvSpPr txBox="1">
            <a:spLocks noChangeArrowheads="1"/>
          </p:cNvSpPr>
          <p:nvPr/>
        </p:nvSpPr>
        <p:spPr bwMode="auto">
          <a:xfrm>
            <a:off x="228600" y="152400"/>
            <a:ext cx="86868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indent="-4572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Most major animal body plans appeared in the Paleozoic Era, during the first period called the Cambrian, which ended 488 million years ago (mya).</a:t>
            </a:r>
          </a:p>
          <a:p>
            <a:pPr eaLnBrk="1" hangingPunct="1">
              <a:buFont typeface="Wingdings" panose="05000000000000000000" pitchFamily="2" charset="2"/>
              <a:buChar char="q"/>
            </a:pPr>
            <a:r>
              <a:rPr lang="en-US" altLang="en-US" b="1">
                <a:latin typeface="Arial" panose="020B0604020202020204" pitchFamily="34" charset="0"/>
              </a:rPr>
              <a:t>Using the technique from before, find the point on your timeline that denotes the the end of the Cambrian Period.   Label this point “End of Cambrian Period”.</a:t>
            </a:r>
          </a:p>
          <a:p>
            <a:pPr eaLnBrk="1" hangingPunct="1">
              <a:buFont typeface="Wingdings" panose="05000000000000000000" pitchFamily="2" charset="2"/>
              <a:buChar char="q"/>
            </a:pPr>
            <a:r>
              <a:rPr lang="en-US" altLang="en-US" b="1">
                <a:latin typeface="Arial" panose="020B0604020202020204" pitchFamily="34" charset="0"/>
              </a:rPr>
              <a:t>The three geologic eras are often given nicknames based on the dominant life forms during those eras:</a:t>
            </a:r>
          </a:p>
          <a:p>
            <a:pPr lvl="2" eaLnBrk="1" hangingPunct="1">
              <a:buFont typeface="Wingdings" panose="05000000000000000000" pitchFamily="2" charset="2"/>
              <a:buChar char="q"/>
            </a:pPr>
            <a:r>
              <a:rPr lang="en-US" altLang="en-US" b="1">
                <a:solidFill>
                  <a:srgbClr val="00B050"/>
                </a:solidFill>
                <a:latin typeface="Arial" panose="020B0604020202020204" pitchFamily="34" charset="0"/>
              </a:rPr>
              <a:t>Paleozoic Era</a:t>
            </a:r>
            <a:r>
              <a:rPr lang="en-US" altLang="en-US" b="1">
                <a:latin typeface="Arial" panose="020B0604020202020204" pitchFamily="34" charset="0"/>
              </a:rPr>
              <a:t>: “</a:t>
            </a:r>
            <a:r>
              <a:rPr lang="en-US" altLang="en-US" b="1">
                <a:solidFill>
                  <a:srgbClr val="00B050"/>
                </a:solidFill>
                <a:latin typeface="Arial" panose="020B0604020202020204" pitchFamily="34" charset="0"/>
              </a:rPr>
              <a:t>Age of Invertebrates</a:t>
            </a:r>
            <a:r>
              <a:rPr lang="en-US" altLang="en-US" b="1">
                <a:latin typeface="Arial" panose="020B0604020202020204" pitchFamily="34" charset="0"/>
              </a:rPr>
              <a:t>” or “</a:t>
            </a:r>
            <a:r>
              <a:rPr lang="en-US" altLang="en-US" b="1">
                <a:solidFill>
                  <a:srgbClr val="00B050"/>
                </a:solidFill>
                <a:latin typeface="Arial" panose="020B0604020202020204" pitchFamily="34" charset="0"/>
              </a:rPr>
              <a:t>Age of Trilobites</a:t>
            </a:r>
            <a:r>
              <a:rPr lang="en-US" altLang="en-US" b="1">
                <a:latin typeface="Arial" panose="020B0604020202020204" pitchFamily="34" charset="0"/>
              </a:rPr>
              <a:t>”</a:t>
            </a:r>
          </a:p>
          <a:p>
            <a:pPr lvl="2" eaLnBrk="1" hangingPunct="1">
              <a:buFont typeface="Wingdings" panose="05000000000000000000" pitchFamily="2" charset="2"/>
              <a:buChar char="q"/>
            </a:pPr>
            <a:r>
              <a:rPr lang="en-US" altLang="en-US" b="1">
                <a:solidFill>
                  <a:srgbClr val="0070C0"/>
                </a:solidFill>
                <a:latin typeface="Arial" panose="020B0604020202020204" pitchFamily="34" charset="0"/>
              </a:rPr>
              <a:t>Mesozoic Era</a:t>
            </a:r>
            <a:r>
              <a:rPr lang="en-US" altLang="en-US" b="1">
                <a:latin typeface="Arial" panose="020B0604020202020204" pitchFamily="34" charset="0"/>
              </a:rPr>
              <a:t>: “</a:t>
            </a:r>
            <a:r>
              <a:rPr lang="en-US" altLang="en-US" b="1">
                <a:solidFill>
                  <a:srgbClr val="0070C0"/>
                </a:solidFill>
                <a:latin typeface="Arial" panose="020B0604020202020204" pitchFamily="34" charset="0"/>
              </a:rPr>
              <a:t>Age of Reptiles</a:t>
            </a:r>
            <a:r>
              <a:rPr lang="en-US" altLang="en-US" b="1">
                <a:latin typeface="Arial" panose="020B0604020202020204" pitchFamily="34" charset="0"/>
              </a:rPr>
              <a:t>” or “</a:t>
            </a:r>
            <a:r>
              <a:rPr lang="en-US" altLang="en-US" b="1">
                <a:solidFill>
                  <a:srgbClr val="0070C0"/>
                </a:solidFill>
                <a:latin typeface="Arial" panose="020B0604020202020204" pitchFamily="34" charset="0"/>
              </a:rPr>
              <a:t>Age of Dinosaurs</a:t>
            </a:r>
            <a:r>
              <a:rPr lang="en-US" altLang="en-US" b="1">
                <a:latin typeface="Arial" panose="020B0604020202020204" pitchFamily="34" charset="0"/>
              </a:rPr>
              <a:t>.” </a:t>
            </a:r>
          </a:p>
          <a:p>
            <a:pPr lvl="2" eaLnBrk="1" hangingPunct="1">
              <a:buFont typeface="Wingdings" panose="05000000000000000000" pitchFamily="2" charset="2"/>
              <a:buChar char="q"/>
            </a:pPr>
            <a:r>
              <a:rPr lang="en-US" altLang="en-US" b="1">
                <a:solidFill>
                  <a:srgbClr val="FF0000"/>
                </a:solidFill>
                <a:latin typeface="Arial" panose="020B0604020202020204" pitchFamily="34" charset="0"/>
              </a:rPr>
              <a:t>Cenozoic Era</a:t>
            </a:r>
            <a:r>
              <a:rPr lang="en-US" altLang="en-US" b="1">
                <a:latin typeface="Arial" panose="020B0604020202020204" pitchFamily="34" charset="0"/>
              </a:rPr>
              <a:t>: “</a:t>
            </a:r>
            <a:r>
              <a:rPr lang="en-US" altLang="en-US" b="1">
                <a:solidFill>
                  <a:srgbClr val="FF0000"/>
                </a:solidFill>
                <a:latin typeface="Arial" panose="020B0604020202020204" pitchFamily="34" charset="0"/>
              </a:rPr>
              <a:t>Age of Mammals</a:t>
            </a:r>
            <a:r>
              <a:rPr lang="en-US" altLang="en-US" b="1">
                <a:latin typeface="Arial" panose="020B0604020202020204" pitchFamily="34" charset="0"/>
              </a:rPr>
              <a:t>” </a:t>
            </a:r>
          </a:p>
          <a:p>
            <a:pPr lvl="2"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Human history in geologic time isn’t big enough to be seen at the end of the calendar. </a:t>
            </a:r>
          </a:p>
          <a:p>
            <a:pPr eaLnBrk="1" hangingPunct="1">
              <a:buFont typeface="Wingdings" panose="05000000000000000000" pitchFamily="2" charset="2"/>
              <a:buChar char="q"/>
            </a:pPr>
            <a:r>
              <a:rPr lang="en-US" altLang="en-US" b="1">
                <a:latin typeface="Arial" panose="020B0604020202020204" pitchFamily="34" charset="0"/>
              </a:rPr>
              <a:t>Write the era nicknames after each era name on your timeline. </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1">
            <a:extLst>
              <a:ext uri="{FF2B5EF4-FFF2-40B4-BE49-F238E27FC236}">
                <a16:creationId xmlns:a16="http://schemas.microsoft.com/office/drawing/2014/main" id="{5D04616E-13D4-4EBE-8B13-930F242C4F3E}"/>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74E7FA0-377A-42A6-B216-5D1A19D0D872}" type="slidenum">
              <a:rPr lang="en-US" altLang="en-US" sz="1400"/>
              <a:pPr eaLnBrk="1" hangingPunct="1"/>
              <a:t>64</a:t>
            </a:fld>
            <a:endParaRPr lang="en-US" altLang="en-US" sz="1400"/>
          </a:p>
        </p:txBody>
      </p:sp>
      <p:sp>
        <p:nvSpPr>
          <p:cNvPr id="3" name="TextBox 2">
            <a:extLst>
              <a:ext uri="{FF2B5EF4-FFF2-40B4-BE49-F238E27FC236}">
                <a16:creationId xmlns:a16="http://schemas.microsoft.com/office/drawing/2014/main" id="{38D78091-4B22-4361-81AE-CF1010C7354A}"/>
              </a:ext>
            </a:extLst>
          </p:cNvPr>
          <p:cNvSpPr txBox="1">
            <a:spLocks noChangeArrowheads="1"/>
          </p:cNvSpPr>
          <p:nvPr/>
        </p:nvSpPr>
        <p:spPr bwMode="auto">
          <a:xfrm>
            <a:off x="304800" y="228600"/>
            <a:ext cx="84582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Now that your geologic timeline has been constructed, use the information you wrote on your chart to place your fossils along this timeline. </a:t>
            </a:r>
          </a:p>
          <a:p>
            <a:pPr eaLnBrk="1" hangingPunct="1">
              <a:buFont typeface="Wingdings" panose="05000000000000000000" pitchFamily="2" charset="2"/>
              <a:buChar char="q"/>
            </a:pPr>
            <a:r>
              <a:rPr lang="en-US" altLang="en-US" b="1">
                <a:latin typeface="Arial" panose="020B0604020202020204" pitchFamily="34" charset="0"/>
              </a:rPr>
              <a:t>Note: the Paleozoic Era involved diversification of life mostly in the seas.  </a:t>
            </a:r>
          </a:p>
          <a:p>
            <a:pPr lvl="1" eaLnBrk="1" hangingPunct="1">
              <a:buFont typeface="Wingdings" panose="05000000000000000000" pitchFamily="2" charset="2"/>
              <a:buChar char="q"/>
            </a:pPr>
            <a:r>
              <a:rPr lang="en-US" altLang="en-US" b="1">
                <a:latin typeface="Arial" panose="020B0604020202020204" pitchFamily="34" charset="0"/>
              </a:rPr>
              <a:t>Land building activity by volcanoes and earthquakes in later eras led to the diversification of life on land. Plants &amp; fungi also originated in new terrestrial environments created in the Mesozoic &amp; Cenozoic.</a:t>
            </a:r>
          </a:p>
          <a:p>
            <a:pPr eaLnBrk="1" hangingPunct="1">
              <a:buFont typeface="Wingdings" panose="05000000000000000000" pitchFamily="2" charset="2"/>
              <a:buChar char="q"/>
            </a:pPr>
            <a:r>
              <a:rPr lang="en-US" altLang="en-US" b="1">
                <a:solidFill>
                  <a:srgbClr val="FF0000"/>
                </a:solidFill>
                <a:latin typeface="Arial" panose="020B0604020202020204" pitchFamily="34" charset="0"/>
              </a:rPr>
              <a:t> You may have noticed that all of your fossils have been crowded into a very small part of the geological time line. </a:t>
            </a:r>
          </a:p>
          <a:p>
            <a:pPr eaLnBrk="1" hangingPunct="1">
              <a:buFont typeface="Wingdings" panose="05000000000000000000" pitchFamily="2" charset="2"/>
              <a:buChar char="q"/>
            </a:pPr>
            <a:r>
              <a:rPr lang="en-US" altLang="en-US" b="1">
                <a:latin typeface="Arial" panose="020B0604020202020204" pitchFamily="34" charset="0"/>
              </a:rPr>
              <a:t>It will be informative for you to look at biodiversity in geological time a little more closely,  which you will do in the next exercise.</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0A0B2DD8-50A1-47F5-99CB-A303E273692D}"/>
              </a:ext>
            </a:extLst>
          </p:cNvPr>
          <p:cNvSpPr>
            <a:spLocks noGrp="1"/>
          </p:cNvSpPr>
          <p:nvPr>
            <p:ph type="title"/>
          </p:nvPr>
        </p:nvSpPr>
        <p:spPr>
          <a:xfrm>
            <a:off x="228600" y="152400"/>
            <a:ext cx="8686800" cy="1219200"/>
          </a:xfrm>
          <a:solidFill>
            <a:srgbClr val="0070C0"/>
          </a:solidFill>
          <a:ln w="38100">
            <a:solidFill>
              <a:schemeClr val="tx1"/>
            </a:solidFill>
            <a:miter lim="800000"/>
            <a:headEnd/>
            <a:tailEnd/>
          </a:ln>
        </p:spPr>
        <p:txBody>
          <a:bodyPr/>
          <a:lstStyle/>
          <a:p>
            <a:r>
              <a:rPr lang="en-US" altLang="en-US" sz="2800" b="1">
                <a:solidFill>
                  <a:schemeClr val="bg1"/>
                </a:solidFill>
                <a:latin typeface="Arial" panose="020B0604020202020204" pitchFamily="34" charset="0"/>
                <a:cs typeface="Arial" panose="020B0604020202020204" pitchFamily="34" charset="0"/>
              </a:rPr>
              <a:t>Exercise 2b1. A Closer Look at </a:t>
            </a:r>
            <a:br>
              <a:rPr lang="en-US" altLang="en-US" sz="2800" b="1">
                <a:solidFill>
                  <a:schemeClr val="bg1"/>
                </a:solidFill>
                <a:latin typeface="Arial" panose="020B0604020202020204" pitchFamily="34" charset="0"/>
                <a:cs typeface="Arial" panose="020B0604020202020204" pitchFamily="34" charset="0"/>
              </a:rPr>
            </a:br>
            <a:r>
              <a:rPr lang="en-US" altLang="en-US" sz="2800" b="1">
                <a:solidFill>
                  <a:schemeClr val="bg1"/>
                </a:solidFill>
                <a:latin typeface="Arial" panose="020B0604020202020204" pitchFamily="34" charset="0"/>
                <a:cs typeface="Arial" panose="020B0604020202020204" pitchFamily="34" charset="0"/>
              </a:rPr>
              <a:t>Biodiversity in Geological Time (Higher Grades)</a:t>
            </a:r>
            <a:endParaRPr lang="en-US" altLang="en-US" sz="28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C6738FF-A172-452E-8AD5-211C6354C8BC}"/>
              </a:ext>
            </a:extLst>
          </p:cNvPr>
          <p:cNvSpPr>
            <a:spLocks noGrp="1"/>
          </p:cNvSpPr>
          <p:nvPr>
            <p:ph idx="1"/>
          </p:nvPr>
        </p:nvSpPr>
        <p:spPr>
          <a:xfrm>
            <a:off x="304800" y="1600200"/>
            <a:ext cx="8458200" cy="4495800"/>
          </a:xfrm>
        </p:spPr>
        <p:txBody>
          <a:bodyPr/>
          <a:lstStyle/>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new scale on another sheet of paper to expand the time period during which multicellular life has diversified (the Cambrian through the present). </a:t>
            </a:r>
          </a:p>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Draw a line 20.5 cm down the length of the paper.  Let the upper end be the current time and the lower end be the start of the Cambrian period of the Paleozoic Era at 542 mya.   </a:t>
            </a:r>
          </a:p>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Use the information on the following slide to separate the expanded upper end of the time line into periods within eras from 542 mya to present.  Use the mathematical technique described in Exercise 2a to find the points on the line that correspond to the beginning of each period.   </a:t>
            </a:r>
          </a:p>
          <a:p>
            <a:endParaRPr lang="en-US" altLang="en-US" sz="2400"/>
          </a:p>
        </p:txBody>
      </p:sp>
      <p:sp>
        <p:nvSpPr>
          <p:cNvPr id="67588" name="Slide Number Placeholder 3">
            <a:extLst>
              <a:ext uri="{FF2B5EF4-FFF2-40B4-BE49-F238E27FC236}">
                <a16:creationId xmlns:a16="http://schemas.microsoft.com/office/drawing/2014/main" id="{5349FBA9-F87F-4382-96E2-3C9C606BF15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21101BC-5D33-4B14-92A1-3FCB920C445F}" type="slidenum">
              <a:rPr lang="en-US" altLang="en-US" sz="1400"/>
              <a:pPr eaLnBrk="1" hangingPunct="1"/>
              <a:t>65</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080E63-6BCD-41A3-8418-25667EE93E0B}"/>
              </a:ext>
            </a:extLst>
          </p:cNvPr>
          <p:cNvSpPr>
            <a:spLocks noGrp="1"/>
          </p:cNvSpPr>
          <p:nvPr>
            <p:ph type="title"/>
          </p:nvPr>
        </p:nvSpPr>
        <p:spPr>
          <a:xfrm>
            <a:off x="381000" y="152400"/>
            <a:ext cx="8382000" cy="533400"/>
          </a:xfrm>
          <a:solidFill>
            <a:srgbClr val="0070C0"/>
          </a:solidFill>
          <a:ln w="38100">
            <a:solidFill>
              <a:schemeClr val="tx1"/>
            </a:solidFill>
            <a:miter lim="800000"/>
            <a:headEnd/>
            <a:tailEnd/>
          </a:ln>
        </p:spPr>
        <p:txBody>
          <a:bodyPr/>
          <a:lstStyle/>
          <a:p>
            <a:r>
              <a:rPr lang="en-US" altLang="en-US" sz="2400" b="1">
                <a:solidFill>
                  <a:schemeClr val="bg1"/>
                </a:solidFill>
                <a:latin typeface="Arial" panose="020B0604020202020204" pitchFamily="34" charset="0"/>
                <a:cs typeface="Arial" panose="020B0604020202020204" pitchFamily="34" charset="0"/>
              </a:rPr>
              <a:t>Geological Periods from the Cambrian to Present</a:t>
            </a:r>
            <a:endParaRPr lang="en-US" altLang="en-US" sz="2400">
              <a:solidFill>
                <a:schemeClr val="bg1"/>
              </a:solidFill>
              <a:latin typeface="Arial" panose="020B0604020202020204" pitchFamily="34" charset="0"/>
              <a:cs typeface="Arial" panose="020B0604020202020204" pitchFamily="34" charset="0"/>
            </a:endParaRPr>
          </a:p>
        </p:txBody>
      </p:sp>
      <p:sp>
        <p:nvSpPr>
          <p:cNvPr id="68611" name="Slide Number Placeholder 3">
            <a:extLst>
              <a:ext uri="{FF2B5EF4-FFF2-40B4-BE49-F238E27FC236}">
                <a16:creationId xmlns:a16="http://schemas.microsoft.com/office/drawing/2014/main" id="{255EF88B-A576-41F3-8C4C-BCD09977E1B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FABB462-8DBB-4EEA-A57E-938DF936EE68}" type="slidenum">
              <a:rPr lang="en-US" altLang="en-US" sz="1400"/>
              <a:pPr eaLnBrk="1" hangingPunct="1"/>
              <a:t>66</a:t>
            </a:fld>
            <a:endParaRPr lang="en-US" altLang="en-US" sz="1400"/>
          </a:p>
        </p:txBody>
      </p:sp>
      <p:graphicFrame>
        <p:nvGraphicFramePr>
          <p:cNvPr id="5" name="Table 4">
            <a:extLst>
              <a:ext uri="{FF2B5EF4-FFF2-40B4-BE49-F238E27FC236}">
                <a16:creationId xmlns:a16="http://schemas.microsoft.com/office/drawing/2014/main" id="{95231C38-E56A-4F41-AAFA-F340ABB4F487}"/>
              </a:ext>
            </a:extLst>
          </p:cNvPr>
          <p:cNvGraphicFramePr>
            <a:graphicFrameLocks noGrp="1"/>
          </p:cNvGraphicFramePr>
          <p:nvPr/>
        </p:nvGraphicFramePr>
        <p:xfrm>
          <a:off x="457200" y="762000"/>
          <a:ext cx="7543800" cy="59309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7999">
                  <a:extLst>
                    <a:ext uri="{9D8B030D-6E8A-4147-A177-3AD203B41FA5}">
                      <a16:colId xmlns:a16="http://schemas.microsoft.com/office/drawing/2014/main" val="20002"/>
                    </a:ext>
                  </a:extLst>
                </a:gridCol>
              </a:tblGrid>
              <a:tr h="840874">
                <a:tc>
                  <a:txBody>
                    <a:bodyPr/>
                    <a:lstStyle/>
                    <a:p>
                      <a:pPr algn="ctr"/>
                      <a:r>
                        <a:rPr lang="en-US" sz="2400" dirty="0">
                          <a:solidFill>
                            <a:schemeClr val="bg1"/>
                          </a:solidFill>
                        </a:rPr>
                        <a:t>Era</a:t>
                      </a:r>
                    </a:p>
                  </a:txBody>
                  <a:tcPr marT="45718" marB="45718"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2400" dirty="0">
                          <a:solidFill>
                            <a:schemeClr val="bg1"/>
                          </a:solidFill>
                        </a:rPr>
                        <a:t>Period</a:t>
                      </a:r>
                    </a:p>
                  </a:txBody>
                  <a:tcPr marT="45718" marB="45718"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2400" dirty="0">
                          <a:solidFill>
                            <a:schemeClr val="bg1"/>
                          </a:solidFill>
                        </a:rPr>
                        <a:t>Beginning</a:t>
                      </a:r>
                      <a:r>
                        <a:rPr lang="en-US" sz="2400" baseline="0" dirty="0">
                          <a:solidFill>
                            <a:schemeClr val="bg1"/>
                          </a:solidFill>
                        </a:rPr>
                        <a:t> of Period</a:t>
                      </a:r>
                    </a:p>
                    <a:p>
                      <a:pPr algn="ctr"/>
                      <a:r>
                        <a:rPr lang="en-US" sz="2000" baseline="0" dirty="0">
                          <a:solidFill>
                            <a:schemeClr val="bg1"/>
                          </a:solidFill>
                        </a:rPr>
                        <a:t>(millions of years ago)</a:t>
                      </a:r>
                      <a:endParaRPr lang="en-US" sz="2000" dirty="0">
                        <a:solidFill>
                          <a:schemeClr val="bg1"/>
                        </a:solidFill>
                      </a:endParaRPr>
                    </a:p>
                  </a:txBody>
                  <a:tcPr marT="45718" marB="45718"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518147">
                <a:tc rowSpan="2">
                  <a:txBody>
                    <a:bodyPr/>
                    <a:lstStyle/>
                    <a:p>
                      <a:pPr algn="ctr"/>
                      <a:r>
                        <a:rPr lang="en-US" sz="2400" b="1" dirty="0"/>
                        <a:t>CENOZOIC</a:t>
                      </a:r>
                    </a:p>
                  </a:txBody>
                  <a:tcPr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cap="small" baseline="0" dirty="0"/>
                        <a:t>Quaternary</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b="1" dirty="0"/>
                        <a:t>  2.6 </a:t>
                      </a:r>
                      <a:r>
                        <a:rPr lang="en-US" sz="2800" b="1" dirty="0" err="1"/>
                        <a:t>mya</a:t>
                      </a:r>
                      <a:endParaRPr lang="en-US" sz="28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Tertiary</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400" b="1" dirty="0"/>
                        <a:t> 65.5</a:t>
                      </a:r>
                      <a:r>
                        <a:rPr lang="en-US" sz="2400" b="1" baseline="0" dirty="0"/>
                        <a:t> </a:t>
                      </a:r>
                      <a:r>
                        <a:rPr lang="en-US" sz="2400" b="1" baseline="0"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57188">
                <a:tc rowSpan="3">
                  <a:txBody>
                    <a:bodyPr/>
                    <a:lstStyle/>
                    <a:p>
                      <a:pPr algn="ctr"/>
                      <a:r>
                        <a:rPr lang="en-US" sz="2400" b="1" dirty="0"/>
                        <a:t>MESOZOIC</a:t>
                      </a:r>
                    </a:p>
                  </a:txBody>
                  <a:tcPr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400" b="1" cap="small" baseline="0" dirty="0"/>
                        <a:t>Cretaceous</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145.5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3"/>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Jurassic</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201.6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4"/>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Triassic</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  251</a:t>
                      </a:r>
                      <a:r>
                        <a:rPr lang="en-US" sz="2400" b="1" baseline="0" dirty="0"/>
                        <a:t> </a:t>
                      </a:r>
                      <a:r>
                        <a:rPr lang="en-US" sz="2400" b="1" baseline="0"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5"/>
                  </a:ext>
                </a:extLst>
              </a:tr>
              <a:tr h="457188">
                <a:tc rowSpan="6">
                  <a:txBody>
                    <a:bodyPr/>
                    <a:lstStyle/>
                    <a:p>
                      <a:pPr algn="ctr"/>
                      <a:r>
                        <a:rPr lang="en-US" sz="2400" b="1" dirty="0"/>
                        <a:t>PALEOZOIC</a:t>
                      </a:r>
                    </a:p>
                  </a:txBody>
                  <a:tcPr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400" b="1" cap="small" baseline="0" dirty="0"/>
                        <a:t>Permian</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299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457188">
                <a:tc vMerge="1">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cap="small" baseline="0" dirty="0"/>
                        <a:t>Carboniferous</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359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Devonian</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416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8"/>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Silurian</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444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9"/>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Ordovician</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488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45718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Cambrian</a:t>
                      </a:r>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542 </a:t>
                      </a:r>
                      <a:r>
                        <a:rPr lang="en-US" sz="2400" b="1" dirty="0" err="1"/>
                        <a:t>mya</a:t>
                      </a:r>
                      <a:endParaRPr lang="en-US" sz="2400" b="1" dirty="0"/>
                    </a:p>
                  </a:txBody>
                  <a:tcPr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bl>
          </a:graphicData>
        </a:graphic>
      </p:graphicFrame>
      <p:sp>
        <p:nvSpPr>
          <p:cNvPr id="6" name="Action Button: Forward or Next 5">
            <a:hlinkClick r:id="" action="ppaction://hlinkshowjump?jump=nextslide" highlightClick="1"/>
            <a:extLst>
              <a:ext uri="{FF2B5EF4-FFF2-40B4-BE49-F238E27FC236}">
                <a16:creationId xmlns:a16="http://schemas.microsoft.com/office/drawing/2014/main" id="{891C42CD-F0D8-4BFD-82A8-A17357F20572}"/>
              </a:ext>
            </a:extLst>
          </p:cNvPr>
          <p:cNvSpPr/>
          <p:nvPr/>
        </p:nvSpPr>
        <p:spPr>
          <a:xfrm>
            <a:off x="8153400" y="5791200"/>
            <a:ext cx="731838" cy="731838"/>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a:extLst>
              <a:ext uri="{FF2B5EF4-FFF2-40B4-BE49-F238E27FC236}">
                <a16:creationId xmlns:a16="http://schemas.microsoft.com/office/drawing/2014/main" id="{EE7B0CA8-99AD-4F40-A164-8C781F8D3C5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F6A6A19-6C2E-49EF-AE5A-1107AC9DDA92}" type="slidenum">
              <a:rPr lang="en-US" altLang="en-US" sz="1400"/>
              <a:pPr eaLnBrk="1" hangingPunct="1"/>
              <a:t>67</a:t>
            </a:fld>
            <a:endParaRPr lang="en-US" altLang="en-US" sz="1400"/>
          </a:p>
        </p:txBody>
      </p:sp>
      <p:sp>
        <p:nvSpPr>
          <p:cNvPr id="59395" name="Text Box 2">
            <a:extLst>
              <a:ext uri="{FF2B5EF4-FFF2-40B4-BE49-F238E27FC236}">
                <a16:creationId xmlns:a16="http://schemas.microsoft.com/office/drawing/2014/main" id="{0760DB37-A233-4775-9355-9FC5724219C8}"/>
              </a:ext>
            </a:extLst>
          </p:cNvPr>
          <p:cNvSpPr txBox="1">
            <a:spLocks noChangeArrowheads="1"/>
          </p:cNvSpPr>
          <p:nvPr/>
        </p:nvSpPr>
        <p:spPr bwMode="auto">
          <a:xfrm>
            <a:off x="381000" y="1371600"/>
            <a:ext cx="8153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Find and mark the position of each of your fossil samples from Exercise 1 on this new time line, using the same mathematical technique as before.  </a:t>
            </a:r>
          </a:p>
          <a:p>
            <a:pPr eaLnBrk="1" hangingPunct="1">
              <a:buFont typeface="Wingdings" panose="05000000000000000000" pitchFamily="2" charset="2"/>
              <a:buChar char="q"/>
            </a:pPr>
            <a:r>
              <a:rPr lang="en-US" altLang="en-US" b="1">
                <a:latin typeface="Arial" panose="020B0604020202020204" pitchFamily="34" charset="0"/>
              </a:rPr>
              <a:t>Which fossils were you unable to place on your  abbreviated timeline?</a:t>
            </a:r>
          </a:p>
          <a:p>
            <a:pPr eaLnBrk="1" hangingPunct="1">
              <a:buFont typeface="Wingdings" panose="05000000000000000000" pitchFamily="2" charset="2"/>
              <a:buChar char="q"/>
            </a:pPr>
            <a:r>
              <a:rPr lang="en-US" altLang="en-US" b="1">
                <a:solidFill>
                  <a:srgbClr val="CC3300"/>
                </a:solidFill>
                <a:latin typeface="Arial" panose="020B0604020202020204" pitchFamily="34" charset="0"/>
              </a:rPr>
              <a:t>These are the really ancient organisms!</a:t>
            </a:r>
          </a:p>
          <a:p>
            <a:pPr eaLnBrk="1" hangingPunct="1">
              <a:buFont typeface="Wingdings" panose="05000000000000000000" pitchFamily="2" charset="2"/>
              <a:buChar char="q"/>
            </a:pPr>
            <a:r>
              <a:rPr lang="en-US" altLang="en-US" b="1">
                <a:latin typeface="Arial" panose="020B0604020202020204" pitchFamily="34" charset="0"/>
              </a:rPr>
              <a:t>Life has been around on Earth for about 3.5 billion years, but multicellular life (organisms made up of more than one cell) has only been around for a little over half a billion years (542 million), which is the time depicted in your abbreviated geological time line.  </a:t>
            </a:r>
          </a:p>
          <a:p>
            <a:pPr eaLnBrk="1" hangingPunct="1">
              <a:buFont typeface="Wingdings" panose="05000000000000000000" pitchFamily="2" charset="2"/>
              <a:buChar char="q"/>
            </a:pPr>
            <a:r>
              <a:rPr lang="en-US" altLang="en-US" b="1">
                <a:latin typeface="Arial" panose="020B0604020202020204" pitchFamily="34" charset="0"/>
              </a:rPr>
              <a:t>To further explore life during this time in more detail, go to the next slide!</a:t>
            </a:r>
          </a:p>
        </p:txBody>
      </p:sp>
      <p:sp>
        <p:nvSpPr>
          <p:cNvPr id="4" name="Rectangle 2050">
            <a:extLst>
              <a:ext uri="{FF2B5EF4-FFF2-40B4-BE49-F238E27FC236}">
                <a16:creationId xmlns:a16="http://schemas.microsoft.com/office/drawing/2014/main" id="{DBD44BD5-DA2C-4AFC-BF44-8EA3C1B95B5E}"/>
              </a:ext>
            </a:extLst>
          </p:cNvPr>
          <p:cNvSpPr txBox="1">
            <a:spLocks noChangeArrowheads="1"/>
          </p:cNvSpPr>
          <p:nvPr/>
        </p:nvSpPr>
        <p:spPr>
          <a:xfrm>
            <a:off x="228600" y="152400"/>
            <a:ext cx="8686800" cy="1066800"/>
          </a:xfrm>
          <a:prstGeom prst="rect">
            <a:avLst/>
          </a:prstGeom>
          <a:solidFill>
            <a:srgbClr val="0066CC"/>
          </a:solidFill>
          <a:ln w="38100">
            <a:solidFill>
              <a:schemeClr val="tx1"/>
            </a:solidFill>
          </a:ln>
        </p:spPr>
        <p:txBody>
          <a:bodyPr/>
          <a:lstStyle/>
          <a:p>
            <a:pPr algn="ctr">
              <a:defRPr/>
            </a:pPr>
            <a:r>
              <a:rPr lang="en-US" sz="2800" b="1" kern="0" dirty="0">
                <a:solidFill>
                  <a:schemeClr val="bg1"/>
                </a:solidFill>
                <a:latin typeface="Arial" pitchFamily="34" charset="0"/>
                <a:ea typeface="+mj-ea"/>
              </a:rPr>
              <a:t>Exercise 2b. (continued) </a:t>
            </a:r>
            <a:r>
              <a:rPr lang="en-US" sz="2800" b="1" dirty="0">
                <a:solidFill>
                  <a:schemeClr val="bg1"/>
                </a:solidFill>
                <a:latin typeface="Arial" pitchFamily="34" charset="0"/>
              </a:rPr>
              <a:t>A Closer Look at </a:t>
            </a:r>
            <a:br>
              <a:rPr lang="en-US" sz="2800" b="1" dirty="0">
                <a:solidFill>
                  <a:schemeClr val="bg1"/>
                </a:solidFill>
                <a:latin typeface="Arial" pitchFamily="34" charset="0"/>
              </a:rPr>
            </a:br>
            <a:r>
              <a:rPr lang="en-US" sz="2800" b="1" dirty="0">
                <a:solidFill>
                  <a:schemeClr val="bg1"/>
                </a:solidFill>
                <a:latin typeface="Arial" pitchFamily="34" charset="0"/>
              </a:rPr>
              <a:t>Biodiversity in Geological Time (Higher Grades)</a:t>
            </a:r>
            <a:endParaRPr lang="en-US" sz="2800" b="1" kern="0" dirty="0">
              <a:solidFill>
                <a:schemeClr val="bg1"/>
              </a:solidFill>
              <a:latin typeface="Arial" pitchFamily="34" charset="0"/>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9">
            <a:extLst>
              <a:ext uri="{FF2B5EF4-FFF2-40B4-BE49-F238E27FC236}">
                <a16:creationId xmlns:a16="http://schemas.microsoft.com/office/drawing/2014/main" id="{9B39A536-FBAF-4D71-B945-1EE66B48502B}"/>
              </a:ext>
            </a:extLst>
          </p:cNvPr>
          <p:cNvSpPr txBox="1">
            <a:spLocks noChangeArrowheads="1"/>
          </p:cNvSpPr>
          <p:nvPr/>
        </p:nvSpPr>
        <p:spPr bwMode="auto">
          <a:xfrm>
            <a:off x="152400" y="1676400"/>
            <a:ext cx="3505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Click a period to learn about life on Earth during that time.</a:t>
            </a:r>
          </a:p>
          <a:p>
            <a:pPr eaLnBrk="1" hangingPunct="1">
              <a:buFont typeface="Wingdings" panose="05000000000000000000" pitchFamily="2" charset="2"/>
              <a:buChar char="q"/>
            </a:pPr>
            <a:r>
              <a:rPr lang="en-US" altLang="en-US" b="1">
                <a:latin typeface="Arial" panose="020B0604020202020204" pitchFamily="34" charset="0"/>
              </a:rPr>
              <a:t>Within eras, periods are sized to scale with respect to time.  However, each era is not to scale with the others!</a:t>
            </a:r>
          </a:p>
          <a:p>
            <a:pPr eaLnBrk="1" hangingPunct="1"/>
            <a:r>
              <a:rPr lang="en-US" altLang="en-US" sz="1800" b="1" u="sng">
                <a:latin typeface="Arial" panose="020B0604020202020204" pitchFamily="34" charset="0"/>
              </a:rPr>
              <a:t>Buttons on period slides:</a:t>
            </a:r>
          </a:p>
          <a:p>
            <a:pPr eaLnBrk="1" hangingPunct="1"/>
            <a:r>
              <a:rPr lang="en-US" altLang="en-US" sz="1800" b="1">
                <a:latin typeface="Arial" panose="020B0604020202020204" pitchFamily="34" charset="0"/>
              </a:rPr>
              <a:t>Return to this slide</a:t>
            </a:r>
          </a:p>
          <a:p>
            <a:pPr eaLnBrk="1" hangingPunct="1"/>
            <a:r>
              <a:rPr lang="en-US" altLang="en-US" sz="1800" b="1">
                <a:latin typeface="Arial" panose="020B0604020202020204" pitchFamily="34" charset="0"/>
              </a:rPr>
              <a:t>   Forward/back in time Exercise for higher grades</a:t>
            </a:r>
            <a:endParaRPr lang="en-US" altLang="en-US" b="1">
              <a:latin typeface="Arial" panose="020B0604020202020204" pitchFamily="34" charset="0"/>
            </a:endParaRPr>
          </a:p>
          <a:p>
            <a:pPr eaLnBrk="1" hangingPunct="1"/>
            <a:r>
              <a:rPr lang="en-US" altLang="en-US" sz="1800" b="1">
                <a:latin typeface="Arial" panose="020B0604020202020204" pitchFamily="34" charset="0"/>
              </a:rPr>
              <a:t>Go to homepage</a:t>
            </a:r>
          </a:p>
        </p:txBody>
      </p:sp>
      <p:sp>
        <p:nvSpPr>
          <p:cNvPr id="11" name="Action Button: Return 10">
            <a:hlinkClick r:id="" action="ppaction://hlinkshowjump?jump=lastslideviewed" highlightClick="1"/>
            <a:extLst>
              <a:ext uri="{FF2B5EF4-FFF2-40B4-BE49-F238E27FC236}">
                <a16:creationId xmlns:a16="http://schemas.microsoft.com/office/drawing/2014/main" id="{9ACFF64D-C589-4C57-8370-90DCD15863A6}"/>
              </a:ext>
            </a:extLst>
          </p:cNvPr>
          <p:cNvSpPr/>
          <p:nvPr/>
        </p:nvSpPr>
        <p:spPr>
          <a:xfrm>
            <a:off x="2362200" y="5257800"/>
            <a:ext cx="274638" cy="274638"/>
          </a:xfrm>
          <a:prstGeom prst="actionButtonRetur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Action Button: Forward or Next 11">
            <a:hlinkClick r:id="" action="ppaction://hlinkshowjump?jump=nextslide" highlightClick="1"/>
            <a:extLst>
              <a:ext uri="{FF2B5EF4-FFF2-40B4-BE49-F238E27FC236}">
                <a16:creationId xmlns:a16="http://schemas.microsoft.com/office/drawing/2014/main" id="{1EF86A67-D4EE-4A33-82D5-F9A913DC4747}"/>
              </a:ext>
            </a:extLst>
          </p:cNvPr>
          <p:cNvSpPr/>
          <p:nvPr/>
        </p:nvSpPr>
        <p:spPr>
          <a:xfrm>
            <a:off x="2743200" y="5562600"/>
            <a:ext cx="274638" cy="274638"/>
          </a:xfrm>
          <a:prstGeom prst="actionButtonForwardNex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61" name="Slide Number Placeholder 1">
            <a:extLst>
              <a:ext uri="{FF2B5EF4-FFF2-40B4-BE49-F238E27FC236}">
                <a16:creationId xmlns:a16="http://schemas.microsoft.com/office/drawing/2014/main" id="{1A3CC277-9379-4970-9B68-32BFEB5C1D4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A54F854-C22E-4790-9BE8-E12655B5201E}" type="slidenum">
              <a:rPr lang="en-US" altLang="en-US" sz="1400"/>
              <a:pPr eaLnBrk="1" hangingPunct="1"/>
              <a:t>68</a:t>
            </a:fld>
            <a:endParaRPr lang="en-US" altLang="en-US" sz="1400"/>
          </a:p>
        </p:txBody>
      </p:sp>
      <p:grpSp>
        <p:nvGrpSpPr>
          <p:cNvPr id="70662" name="Group 41">
            <a:extLst>
              <a:ext uri="{FF2B5EF4-FFF2-40B4-BE49-F238E27FC236}">
                <a16:creationId xmlns:a16="http://schemas.microsoft.com/office/drawing/2014/main" id="{5F6F6E9F-1B8A-4768-8E8E-47B3DBEB1001}"/>
              </a:ext>
            </a:extLst>
          </p:cNvPr>
          <p:cNvGrpSpPr>
            <a:grpSpLocks/>
          </p:cNvGrpSpPr>
          <p:nvPr/>
        </p:nvGrpSpPr>
        <p:grpSpPr bwMode="auto">
          <a:xfrm>
            <a:off x="3714750" y="228600"/>
            <a:ext cx="5429250" cy="6629400"/>
            <a:chOff x="3714750" y="228600"/>
            <a:chExt cx="5429250" cy="6629400"/>
          </a:xfrm>
        </p:grpSpPr>
        <p:pic>
          <p:nvPicPr>
            <p:cNvPr id="70667" name="Picture 1">
              <a:extLst>
                <a:ext uri="{FF2B5EF4-FFF2-40B4-BE49-F238E27FC236}">
                  <a16:creationId xmlns:a16="http://schemas.microsoft.com/office/drawing/2014/main" id="{F39370AD-73F7-4F81-90FE-6786E6E3C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228600"/>
              <a:ext cx="542925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a:extLst>
                <a:ext uri="{FF2B5EF4-FFF2-40B4-BE49-F238E27FC236}">
                  <a16:creationId xmlns:a16="http://schemas.microsoft.com/office/drawing/2014/main" id="{81383C91-777F-4F6F-A99B-5D175B041855}"/>
                </a:ext>
              </a:extLst>
            </p:cNvPr>
            <p:cNvGrpSpPr/>
            <p:nvPr/>
          </p:nvGrpSpPr>
          <p:grpSpPr>
            <a:xfrm>
              <a:off x="3733800" y="762000"/>
              <a:ext cx="5105400" cy="6096000"/>
              <a:chOff x="3733800" y="762000"/>
              <a:chExt cx="5105400" cy="6096000"/>
            </a:xfrm>
            <a:solidFill>
              <a:schemeClr val="bg2">
                <a:lumMod val="40000"/>
                <a:lumOff val="60000"/>
                <a:alpha val="0"/>
              </a:schemeClr>
            </a:solidFill>
          </p:grpSpPr>
          <p:sp>
            <p:nvSpPr>
              <p:cNvPr id="13" name="Rectangle 12">
                <a:hlinkClick r:id="rId4" action="ppaction://hlinksldjump"/>
                <a:extLst>
                  <a:ext uri="{FF2B5EF4-FFF2-40B4-BE49-F238E27FC236}">
                    <a16:creationId xmlns:a16="http://schemas.microsoft.com/office/drawing/2014/main" id="{450F0035-4017-4CF7-BA35-577B7FBB80C2}"/>
                  </a:ext>
                </a:extLst>
              </p:cNvPr>
              <p:cNvSpPr/>
              <p:nvPr/>
            </p:nvSpPr>
            <p:spPr>
              <a:xfrm>
                <a:off x="3733800" y="838200"/>
                <a:ext cx="1295400"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 name="Group 33">
                <a:extLst>
                  <a:ext uri="{FF2B5EF4-FFF2-40B4-BE49-F238E27FC236}">
                    <a16:creationId xmlns:a16="http://schemas.microsoft.com/office/drawing/2014/main" id="{0B701001-CAAC-4016-AE18-D6EA1227D37E}"/>
                  </a:ext>
                </a:extLst>
              </p:cNvPr>
              <p:cNvGrpSpPr/>
              <p:nvPr/>
            </p:nvGrpSpPr>
            <p:grpSpPr>
              <a:xfrm>
                <a:off x="5638800" y="762000"/>
                <a:ext cx="3200400" cy="6096000"/>
                <a:chOff x="5638800" y="762000"/>
                <a:chExt cx="3200400" cy="6096000"/>
              </a:xfrm>
              <a:grpFill/>
            </p:grpSpPr>
            <p:grpSp>
              <p:nvGrpSpPr>
                <p:cNvPr id="33" name="Group 32">
                  <a:extLst>
                    <a:ext uri="{FF2B5EF4-FFF2-40B4-BE49-F238E27FC236}">
                      <a16:creationId xmlns:a16="http://schemas.microsoft.com/office/drawing/2014/main" id="{174DCBC0-4375-48C3-848A-A122412C090B}"/>
                    </a:ext>
                  </a:extLst>
                </p:cNvPr>
                <p:cNvGrpSpPr/>
                <p:nvPr/>
              </p:nvGrpSpPr>
              <p:grpSpPr>
                <a:xfrm>
                  <a:off x="5638800" y="838200"/>
                  <a:ext cx="1295400" cy="6019800"/>
                  <a:chOff x="5638800" y="838200"/>
                  <a:chExt cx="1295400" cy="6019800"/>
                </a:xfrm>
                <a:grpFill/>
              </p:grpSpPr>
              <p:sp>
                <p:nvSpPr>
                  <p:cNvPr id="15" name="Rectangle 14">
                    <a:hlinkClick r:id="rId5" action="ppaction://hlinksldjump"/>
                    <a:extLst>
                      <a:ext uri="{FF2B5EF4-FFF2-40B4-BE49-F238E27FC236}">
                        <a16:creationId xmlns:a16="http://schemas.microsoft.com/office/drawing/2014/main" id="{A6085BE5-D768-4C9F-A2AA-B97B2E437E90}"/>
                      </a:ext>
                    </a:extLst>
                  </p:cNvPr>
                  <p:cNvSpPr/>
                  <p:nvPr/>
                </p:nvSpPr>
                <p:spPr>
                  <a:xfrm>
                    <a:off x="5638800" y="838200"/>
                    <a:ext cx="12954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hlinkClick r:id="rId6" action="ppaction://hlinksldjump"/>
                    <a:extLst>
                      <a:ext uri="{FF2B5EF4-FFF2-40B4-BE49-F238E27FC236}">
                        <a16:creationId xmlns:a16="http://schemas.microsoft.com/office/drawing/2014/main" id="{9D6C34BE-54C3-4037-92A7-DFE5D7E8B628}"/>
                      </a:ext>
                    </a:extLst>
                  </p:cNvPr>
                  <p:cNvSpPr/>
                  <p:nvPr/>
                </p:nvSpPr>
                <p:spPr>
                  <a:xfrm>
                    <a:off x="5638800" y="3429000"/>
                    <a:ext cx="1295400" cy="175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hlinkClick r:id="rId7" action="ppaction://hlinksldjump"/>
                    <a:extLst>
                      <a:ext uri="{FF2B5EF4-FFF2-40B4-BE49-F238E27FC236}">
                        <a16:creationId xmlns:a16="http://schemas.microsoft.com/office/drawing/2014/main" id="{9EC7540C-C5B7-40AA-A018-EE299FB594E2}"/>
                      </a:ext>
                    </a:extLst>
                  </p:cNvPr>
                  <p:cNvSpPr/>
                  <p:nvPr/>
                </p:nvSpPr>
                <p:spPr>
                  <a:xfrm>
                    <a:off x="5638800" y="5181600"/>
                    <a:ext cx="12954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30">
                  <a:extLst>
                    <a:ext uri="{FF2B5EF4-FFF2-40B4-BE49-F238E27FC236}">
                      <a16:creationId xmlns:a16="http://schemas.microsoft.com/office/drawing/2014/main" id="{A4D70D23-269F-4742-B1C6-A39D23CAC0C8}"/>
                    </a:ext>
                  </a:extLst>
                </p:cNvPr>
                <p:cNvGrpSpPr/>
                <p:nvPr/>
              </p:nvGrpSpPr>
              <p:grpSpPr>
                <a:xfrm>
                  <a:off x="7467600" y="762000"/>
                  <a:ext cx="1371600" cy="6096000"/>
                  <a:chOff x="7467600" y="762000"/>
                  <a:chExt cx="1371600" cy="6096000"/>
                </a:xfrm>
                <a:grpFill/>
              </p:grpSpPr>
              <p:sp>
                <p:nvSpPr>
                  <p:cNvPr id="18" name="Rectangle 17">
                    <a:hlinkClick r:id="rId8" action="ppaction://hlinksldjump"/>
                    <a:extLst>
                      <a:ext uri="{FF2B5EF4-FFF2-40B4-BE49-F238E27FC236}">
                        <a16:creationId xmlns:a16="http://schemas.microsoft.com/office/drawing/2014/main" id="{CC09A87E-5086-4EDA-BFDA-98D210A29E9F}"/>
                      </a:ext>
                    </a:extLst>
                  </p:cNvPr>
                  <p:cNvSpPr/>
                  <p:nvPr/>
                </p:nvSpPr>
                <p:spPr>
                  <a:xfrm>
                    <a:off x="7467600" y="762000"/>
                    <a:ext cx="1371600" cy="1295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hlinkClick r:id="rId9" action="ppaction://hlinksldjump"/>
                    <a:extLst>
                      <a:ext uri="{FF2B5EF4-FFF2-40B4-BE49-F238E27FC236}">
                        <a16:creationId xmlns:a16="http://schemas.microsoft.com/office/drawing/2014/main" id="{01C4F672-AB64-4869-88D1-3DD03E85B534}"/>
                      </a:ext>
                    </a:extLst>
                  </p:cNvPr>
                  <p:cNvSpPr/>
                  <p:nvPr/>
                </p:nvSpPr>
                <p:spPr>
                  <a:xfrm>
                    <a:off x="7467600" y="2057400"/>
                    <a:ext cx="1371600" cy="1295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hlinkClick r:id="rId10" action="ppaction://hlinksldjump"/>
                    <a:extLst>
                      <a:ext uri="{FF2B5EF4-FFF2-40B4-BE49-F238E27FC236}">
                        <a16:creationId xmlns:a16="http://schemas.microsoft.com/office/drawing/2014/main" id="{891C5B6A-4EFF-47FF-A673-59034F3FD429}"/>
                      </a:ext>
                    </a:extLst>
                  </p:cNvPr>
                  <p:cNvSpPr/>
                  <p:nvPr/>
                </p:nvSpPr>
                <p:spPr>
                  <a:xfrm>
                    <a:off x="7467600" y="3352800"/>
                    <a:ext cx="13716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hlinkClick r:id="rId11" action="ppaction://hlinksldjump"/>
                    <a:extLst>
                      <a:ext uri="{FF2B5EF4-FFF2-40B4-BE49-F238E27FC236}">
                        <a16:creationId xmlns:a16="http://schemas.microsoft.com/office/drawing/2014/main" id="{4F655107-585F-4104-9A0B-3435AC3DF563}"/>
                      </a:ext>
                    </a:extLst>
                  </p:cNvPr>
                  <p:cNvSpPr/>
                  <p:nvPr/>
                </p:nvSpPr>
                <p:spPr>
                  <a:xfrm>
                    <a:off x="7467600" y="4267200"/>
                    <a:ext cx="1371600" cy="838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hlinkClick r:id="rId12" action="ppaction://hlinksldjump"/>
                    <a:extLst>
                      <a:ext uri="{FF2B5EF4-FFF2-40B4-BE49-F238E27FC236}">
                        <a16:creationId xmlns:a16="http://schemas.microsoft.com/office/drawing/2014/main" id="{2B4E20ED-FE59-4B50-80A7-4EAFA15B1211}"/>
                      </a:ext>
                    </a:extLst>
                  </p:cNvPr>
                  <p:cNvSpPr/>
                  <p:nvPr/>
                </p:nvSpPr>
                <p:spPr>
                  <a:xfrm>
                    <a:off x="7467600" y="5181600"/>
                    <a:ext cx="1295400"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hlinkClick r:id="rId13" action="ppaction://hlinksldjump"/>
                    <a:extLst>
                      <a:ext uri="{FF2B5EF4-FFF2-40B4-BE49-F238E27FC236}">
                        <a16:creationId xmlns:a16="http://schemas.microsoft.com/office/drawing/2014/main" id="{7160ABCC-F252-4A3B-BEDB-01F2596A80C0}"/>
                      </a:ext>
                    </a:extLst>
                  </p:cNvPr>
                  <p:cNvSpPr/>
                  <p:nvPr/>
                </p:nvSpPr>
                <p:spPr>
                  <a:xfrm>
                    <a:off x="7467600" y="5943600"/>
                    <a:ext cx="1371600"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4" name="Rectangle 13">
                <a:hlinkClick r:id="rId14" action="ppaction://hlinksldjump"/>
                <a:extLst>
                  <a:ext uri="{FF2B5EF4-FFF2-40B4-BE49-F238E27FC236}">
                    <a16:creationId xmlns:a16="http://schemas.microsoft.com/office/drawing/2014/main" id="{2F8C266A-C606-43E0-85AE-588C28318A81}"/>
                  </a:ext>
                </a:extLst>
              </p:cNvPr>
              <p:cNvSpPr/>
              <p:nvPr/>
            </p:nvSpPr>
            <p:spPr>
              <a:xfrm>
                <a:off x="3733800" y="1066800"/>
                <a:ext cx="1295400" cy="563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41" name="TextBox 40">
            <a:extLst>
              <a:ext uri="{FF2B5EF4-FFF2-40B4-BE49-F238E27FC236}">
                <a16:creationId xmlns:a16="http://schemas.microsoft.com/office/drawing/2014/main" id="{69092907-1990-4A0C-A4E4-2BADDB9D56B1}"/>
              </a:ext>
            </a:extLst>
          </p:cNvPr>
          <p:cNvSpPr txBox="1"/>
          <p:nvPr/>
        </p:nvSpPr>
        <p:spPr>
          <a:xfrm>
            <a:off x="152400" y="228600"/>
            <a:ext cx="3429000" cy="1384300"/>
          </a:xfrm>
          <a:prstGeom prst="rect">
            <a:avLst/>
          </a:prstGeom>
          <a:solidFill>
            <a:schemeClr val="bg1">
              <a:lumMod val="75000"/>
            </a:schemeClr>
          </a:solidFill>
          <a:ln w="28575">
            <a:solidFill>
              <a:schemeClr val="tx1"/>
            </a:solidFill>
          </a:ln>
        </p:spPr>
        <p:txBody>
          <a:bodyPr>
            <a:spAutoFit/>
          </a:bodyPr>
          <a:lstStyle/>
          <a:p>
            <a:pPr algn="ctr">
              <a:defRPr/>
            </a:pPr>
            <a:r>
              <a:rPr lang="en-US" sz="2800" b="1" dirty="0">
                <a:ln w="3175">
                  <a:noFill/>
                </a:ln>
                <a:latin typeface="Arial" pitchFamily="34" charset="0"/>
              </a:rPr>
              <a:t>The Geologic Time Scale: Exploring Life On Earth</a:t>
            </a:r>
          </a:p>
        </p:txBody>
      </p:sp>
      <p:sp>
        <p:nvSpPr>
          <p:cNvPr id="43" name="Action Button: Document 42">
            <a:hlinkClick r:id="rId15" action="ppaction://hlinksldjump" highlightClick="1"/>
            <a:extLst>
              <a:ext uri="{FF2B5EF4-FFF2-40B4-BE49-F238E27FC236}">
                <a16:creationId xmlns:a16="http://schemas.microsoft.com/office/drawing/2014/main" id="{30F81F23-3161-49D6-A9E0-993405021DB2}"/>
              </a:ext>
            </a:extLst>
          </p:cNvPr>
          <p:cNvSpPr/>
          <p:nvPr/>
        </p:nvSpPr>
        <p:spPr>
          <a:xfrm>
            <a:off x="3200400" y="5943600"/>
            <a:ext cx="274638" cy="274638"/>
          </a:xfrm>
          <a:prstGeom prst="actionButtonDocumen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Action Button: Home 43">
            <a:hlinkClick r:id="rId16" action="ppaction://hlinksldjump" highlightClick="1"/>
            <a:extLst>
              <a:ext uri="{FF2B5EF4-FFF2-40B4-BE49-F238E27FC236}">
                <a16:creationId xmlns:a16="http://schemas.microsoft.com/office/drawing/2014/main" id="{7C061A1A-A96E-49C2-A35C-1736ADF6C4F7}"/>
              </a:ext>
            </a:extLst>
          </p:cNvPr>
          <p:cNvSpPr/>
          <p:nvPr/>
        </p:nvSpPr>
        <p:spPr>
          <a:xfrm>
            <a:off x="2133600" y="6172200"/>
            <a:ext cx="274638" cy="274638"/>
          </a:xfrm>
          <a:prstGeom prst="actionButtonHom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Action Button: Back or Previous 44">
            <a:hlinkClick r:id="" action="ppaction://noaction" highlightClick="1"/>
            <a:extLst>
              <a:ext uri="{FF2B5EF4-FFF2-40B4-BE49-F238E27FC236}">
                <a16:creationId xmlns:a16="http://schemas.microsoft.com/office/drawing/2014/main" id="{C86AA570-8A72-43F2-9711-F0BD121EC820}"/>
              </a:ext>
            </a:extLst>
          </p:cNvPr>
          <p:cNvSpPr/>
          <p:nvPr/>
        </p:nvSpPr>
        <p:spPr>
          <a:xfrm>
            <a:off x="3124200" y="5562600"/>
            <a:ext cx="274638" cy="274638"/>
          </a:xfrm>
          <a:prstGeom prst="actionButtonBackPreviou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978BF94F-242A-41CA-BF6E-65B4D581D8B8}"/>
              </a:ext>
            </a:extLst>
          </p:cNvPr>
          <p:cNvSpPr>
            <a:spLocks noGrp="1"/>
          </p:cNvSpPr>
          <p:nvPr>
            <p:ph type="title"/>
          </p:nvPr>
        </p:nvSpPr>
        <p:spPr>
          <a:xfrm>
            <a:off x="685800" y="0"/>
            <a:ext cx="7772400" cy="685800"/>
          </a:xfrm>
          <a:solidFill>
            <a:srgbClr val="0070C0"/>
          </a:solidFill>
          <a:ln w="38100">
            <a:solidFill>
              <a:schemeClr val="tx1"/>
            </a:solidFill>
            <a:miter lim="800000"/>
            <a:headEnd/>
            <a:tailEnd/>
          </a:ln>
        </p:spPr>
        <p:txBody>
          <a:bodyPr/>
          <a:lstStyle/>
          <a:p>
            <a:r>
              <a:rPr lang="en-US" altLang="en-US" sz="3200" b="1">
                <a:solidFill>
                  <a:schemeClr val="bg1"/>
                </a:solidFill>
                <a:latin typeface="Arial" panose="020B0604020202020204" pitchFamily="34" charset="0"/>
                <a:cs typeface="Arial" panose="020B0604020202020204" pitchFamily="34" charset="0"/>
              </a:rPr>
              <a:t>Exercise 2C. Comparing Time Frames</a:t>
            </a:r>
            <a:endParaRPr lang="en-US" altLang="en-US" sz="32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134134-7522-49ED-8F70-0F7F29553A9F}"/>
              </a:ext>
            </a:extLst>
          </p:cNvPr>
          <p:cNvSpPr>
            <a:spLocks noGrp="1"/>
          </p:cNvSpPr>
          <p:nvPr>
            <p:ph idx="1"/>
          </p:nvPr>
        </p:nvSpPr>
        <p:spPr>
          <a:xfrm>
            <a:off x="304800" y="838200"/>
            <a:ext cx="7924800" cy="4419600"/>
          </a:xfrm>
        </p:spPr>
        <p:txBody>
          <a:bodyPr/>
          <a:lstStyle/>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Form teams, if you have not already done so. </a:t>
            </a:r>
            <a:endParaRPr lang="en-US" altLang="en-US" sz="2000" b="1">
              <a:latin typeface="Arial" panose="020B0604020202020204" pitchFamily="34" charset="0"/>
              <a:cs typeface="Arial" panose="020B0604020202020204" pitchFamily="34" charset="0"/>
            </a:endParaRP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Each team should compare</a:t>
            </a:r>
            <a:r>
              <a:rPr lang="en-US" altLang="en-US" sz="2400" b="1">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the geological timeline you made after that on the following page to</a:t>
            </a:r>
            <a:r>
              <a:rPr lang="en-US" altLang="en-US" sz="2400" b="1">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the one projected on a 24-hour clock.</a:t>
            </a:r>
            <a:endParaRPr lang="en-US" altLang="en-US" sz="2000" b="1">
              <a:latin typeface="Arial" panose="020B0604020202020204" pitchFamily="34" charset="0"/>
              <a:cs typeface="Arial" panose="020B0604020202020204" pitchFamily="34" charset="0"/>
            </a:endParaRP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Add the events listed on this clock to your timeline.</a:t>
            </a:r>
            <a:endParaRPr lang="en-US" altLang="en-US" sz="2000" b="1">
              <a:latin typeface="Arial" panose="020B0604020202020204" pitchFamily="34" charset="0"/>
              <a:cs typeface="Arial" panose="020B0604020202020204" pitchFamily="34" charset="0"/>
            </a:endParaRPr>
          </a:p>
          <a:p>
            <a:pPr lvl="1">
              <a:buFont typeface="Wingdings" panose="05000000000000000000" pitchFamily="2" charset="2"/>
              <a:buChar char="q"/>
            </a:pPr>
            <a:r>
              <a:rPr lang="en-US" altLang="en-US" sz="2400">
                <a:latin typeface="Arial" panose="020B0604020202020204" pitchFamily="34" charset="0"/>
                <a:cs typeface="Arial" panose="020B0604020202020204" pitchFamily="34" charset="0"/>
              </a:rPr>
              <a:t>Begin by finding the length of a single “hour” on your timeline.  Hint: There should be 24 hours total on your timeline, and each hour should be of the same length.</a:t>
            </a:r>
            <a:endParaRPr lang="en-US" altLang="en-US" sz="2400" b="1">
              <a:latin typeface="Arial" panose="020B0604020202020204" pitchFamily="34" charset="0"/>
              <a:cs typeface="Arial" panose="020B0604020202020204" pitchFamily="34" charset="0"/>
            </a:endParaRP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Discuss how this comparison contributes to your understanding of geological time.</a:t>
            </a:r>
            <a:endParaRPr lang="en-US" altLang="en-US" sz="2000" b="1">
              <a:latin typeface="Arial" panose="020B0604020202020204" pitchFamily="34" charset="0"/>
              <a:cs typeface="Arial" panose="020B0604020202020204" pitchFamily="34" charset="0"/>
            </a:endParaRPr>
          </a:p>
          <a:p>
            <a:pPr>
              <a:buFont typeface="Wingdings" panose="05000000000000000000" pitchFamily="2" charset="2"/>
              <a:buChar char="q"/>
            </a:pPr>
            <a:r>
              <a:rPr lang="en-US" altLang="en-US" sz="2400">
                <a:latin typeface="Arial" panose="020B0604020202020204" pitchFamily="34" charset="0"/>
                <a:cs typeface="Arial" panose="020B0604020202020204" pitchFamily="34" charset="0"/>
              </a:rPr>
              <a:t>Which exercise was more meaningful to you, the drawing of geological time to scale, or the placement of our 24-hour clock on a geological timeline?  Explain your answer.</a:t>
            </a:r>
            <a:endParaRPr lang="en-US" altLang="en-US" sz="2000" b="1">
              <a:latin typeface="Arial" panose="020B0604020202020204" pitchFamily="34" charset="0"/>
              <a:cs typeface="Arial" panose="020B0604020202020204" pitchFamily="34" charset="0"/>
            </a:endParaRPr>
          </a:p>
          <a:p>
            <a:endParaRPr lang="en-US" altLang="en-US"/>
          </a:p>
        </p:txBody>
      </p:sp>
      <p:sp>
        <p:nvSpPr>
          <p:cNvPr id="71684" name="Slide Number Placeholder 3">
            <a:extLst>
              <a:ext uri="{FF2B5EF4-FFF2-40B4-BE49-F238E27FC236}">
                <a16:creationId xmlns:a16="http://schemas.microsoft.com/office/drawing/2014/main" id="{CD36F65F-FAB8-4276-A1E9-47467C4327A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50DB5D6-7229-4893-BF09-3FDCFB76DD4C}" type="slidenum">
              <a:rPr lang="en-US" altLang="en-US" sz="1400"/>
              <a:pPr eaLnBrk="1" hangingPunct="1"/>
              <a:t>69</a:t>
            </a:fld>
            <a:endParaRPr lang="en-US" altLang="en-US" sz="1400"/>
          </a:p>
        </p:txBody>
      </p:sp>
      <p:sp>
        <p:nvSpPr>
          <p:cNvPr id="5" name="Action Button: Home 4">
            <a:hlinkClick r:id="rId2" action="ppaction://hlinksldjump" highlightClick="1"/>
            <a:extLst>
              <a:ext uri="{FF2B5EF4-FFF2-40B4-BE49-F238E27FC236}">
                <a16:creationId xmlns:a16="http://schemas.microsoft.com/office/drawing/2014/main" id="{2C1E9085-8FB8-4202-B4DB-28CE65F61765}"/>
              </a:ext>
            </a:extLst>
          </p:cNvPr>
          <p:cNvSpPr/>
          <p:nvPr/>
        </p:nvSpPr>
        <p:spPr>
          <a:xfrm>
            <a:off x="8229600" y="6126163"/>
            <a:ext cx="731838" cy="731837"/>
          </a:xfrm>
          <a:prstGeom prst="actionButtonHom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Action Button: Return 5">
            <a:hlinkClick r:id="rId3" action="ppaction://hlinksldjump" highlightClick="1"/>
            <a:extLst>
              <a:ext uri="{FF2B5EF4-FFF2-40B4-BE49-F238E27FC236}">
                <a16:creationId xmlns:a16="http://schemas.microsoft.com/office/drawing/2014/main" id="{BB4829B2-BF19-4F0B-9C4A-05BBBF152E11}"/>
              </a:ext>
            </a:extLst>
          </p:cNvPr>
          <p:cNvSpPr/>
          <p:nvPr/>
        </p:nvSpPr>
        <p:spPr>
          <a:xfrm>
            <a:off x="8229600" y="5105400"/>
            <a:ext cx="731838" cy="731838"/>
          </a:xfrm>
          <a:prstGeom prst="actionButtonRetur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Action Button: Forward or Next 6">
            <a:hlinkClick r:id="" action="ppaction://hlinkshowjump?jump=nextslide" highlightClick="1"/>
            <a:extLst>
              <a:ext uri="{FF2B5EF4-FFF2-40B4-BE49-F238E27FC236}">
                <a16:creationId xmlns:a16="http://schemas.microsoft.com/office/drawing/2014/main" id="{315162DC-E7C8-48D0-86DB-4CDA7AD79E5F}"/>
              </a:ext>
            </a:extLst>
          </p:cNvPr>
          <p:cNvSpPr/>
          <p:nvPr/>
        </p:nvSpPr>
        <p:spPr>
          <a:xfrm>
            <a:off x="8229600" y="4114800"/>
            <a:ext cx="731838" cy="731838"/>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657DCC0-0AE3-44AE-B9E5-D77E7A33654F}"/>
              </a:ext>
            </a:extLst>
          </p:cNvPr>
          <p:cNvSpPr>
            <a:spLocks noGrp="1" noChangeArrowheads="1"/>
          </p:cNvSpPr>
          <p:nvPr>
            <p:ph type="title"/>
          </p:nvPr>
        </p:nvSpPr>
        <p:spPr>
          <a:xfrm>
            <a:off x="457200" y="152400"/>
            <a:ext cx="8229600" cy="960438"/>
          </a:xfrm>
          <a:solidFill>
            <a:srgbClr val="9966FF"/>
          </a:solidFill>
          <a:ln w="38100">
            <a:solidFill>
              <a:schemeClr val="tx1"/>
            </a:solidFill>
            <a:miter lim="800000"/>
            <a:headEnd/>
            <a:tailEnd/>
          </a:ln>
        </p:spPr>
        <p:txBody>
          <a:bodyPr/>
          <a:lstStyle/>
          <a:p>
            <a:pPr eaLnBrk="1" hangingPunct="1"/>
            <a:r>
              <a:rPr lang="en-US" altLang="en-US" sz="3200" b="1">
                <a:solidFill>
                  <a:schemeClr val="tx1"/>
                </a:solidFill>
                <a:latin typeface="Arial" panose="020B0604020202020204" pitchFamily="34" charset="0"/>
                <a:cs typeface="Arial" panose="020B0604020202020204" pitchFamily="34" charset="0"/>
              </a:rPr>
              <a:t>The Student will …</a:t>
            </a:r>
          </a:p>
        </p:txBody>
      </p:sp>
      <p:sp>
        <p:nvSpPr>
          <p:cNvPr id="10244" name="Rectangle 3">
            <a:extLst>
              <a:ext uri="{FF2B5EF4-FFF2-40B4-BE49-F238E27FC236}">
                <a16:creationId xmlns:a16="http://schemas.microsoft.com/office/drawing/2014/main" id="{F902D290-A736-404F-A5C9-C7A1B6295622}"/>
              </a:ext>
            </a:extLst>
          </p:cNvPr>
          <p:cNvSpPr>
            <a:spLocks noGrp="1" noChangeArrowheads="1"/>
          </p:cNvSpPr>
          <p:nvPr>
            <p:ph idx="1"/>
          </p:nvPr>
        </p:nvSpPr>
        <p:spPr>
          <a:xfrm>
            <a:off x="685800" y="1371600"/>
            <a:ext cx="7772400" cy="4648200"/>
          </a:xfrm>
        </p:spPr>
        <p:txBody>
          <a:bodyPr/>
          <a:lstStyle/>
          <a:p>
            <a:pPr eaLnBrk="1" hangingPunct="1">
              <a:lnSpc>
                <a:spcPct val="80000"/>
              </a:lnSpc>
              <a:buFont typeface="Wingdings" panose="05000000000000000000" pitchFamily="2" charset="2"/>
              <a:buChar char="q"/>
            </a:pPr>
            <a:r>
              <a:rPr lang="en-US" altLang="en-US" sz="2800" b="1">
                <a:latin typeface="Arial" panose="020B0604020202020204" pitchFamily="34" charset="0"/>
                <a:cs typeface="Arial" panose="020B0604020202020204" pitchFamily="34" charset="0"/>
              </a:rPr>
              <a:t>Gain an understanding of what constitutes a fossil and mechanisms of preservation </a:t>
            </a:r>
          </a:p>
          <a:p>
            <a:pPr eaLnBrk="1" hangingPunct="1">
              <a:lnSpc>
                <a:spcPct val="80000"/>
              </a:lnSpc>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q"/>
            </a:pPr>
            <a:r>
              <a:rPr lang="en-US" altLang="en-US" sz="2800" b="1">
                <a:latin typeface="Arial" panose="020B0604020202020204" pitchFamily="34" charset="0"/>
                <a:cs typeface="Arial" panose="020B0604020202020204" pitchFamily="34" charset="0"/>
              </a:rPr>
              <a:t>Become familiar with the concept of geological time and what really big numbers of years mean </a:t>
            </a:r>
          </a:p>
          <a:p>
            <a:pPr eaLnBrk="1" hangingPunct="1">
              <a:lnSpc>
                <a:spcPct val="80000"/>
              </a:lnSpc>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q"/>
            </a:pPr>
            <a:r>
              <a:rPr lang="en-US" altLang="en-US" sz="2800" b="1">
                <a:latin typeface="Arial" panose="020B0604020202020204" pitchFamily="34" charset="0"/>
                <a:cs typeface="Arial" panose="020B0604020202020204" pitchFamily="34" charset="0"/>
              </a:rPr>
              <a:t>Learn about how dates are assigned to fossils </a:t>
            </a:r>
          </a:p>
          <a:p>
            <a:pPr eaLnBrk="1" hangingPunct="1">
              <a:lnSpc>
                <a:spcPct val="80000"/>
              </a:lnSpc>
              <a:buFont typeface="Wingdings" panose="05000000000000000000" pitchFamily="2" charset="2"/>
              <a:buChar char="q"/>
            </a:pPr>
            <a:endParaRPr lang="en-US" altLang="en-US" sz="2800" b="1">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q"/>
            </a:pPr>
            <a:r>
              <a:rPr lang="en-US" altLang="en-US" sz="2800" b="1">
                <a:latin typeface="Arial" panose="020B0604020202020204" pitchFamily="34" charset="0"/>
                <a:cs typeface="Arial" panose="020B0604020202020204" pitchFamily="34" charset="0"/>
              </a:rPr>
              <a:t>Learn how fossils are utilized to examine the historical relationships among organisms</a:t>
            </a:r>
            <a:r>
              <a:rPr lang="en-US" altLang="en-US" sz="2800">
                <a:latin typeface="Arial" panose="020B0604020202020204" pitchFamily="34" charset="0"/>
                <a:cs typeface="Arial" panose="020B0604020202020204" pitchFamily="34" charset="0"/>
              </a:rPr>
              <a:t> </a:t>
            </a:r>
          </a:p>
        </p:txBody>
      </p:sp>
      <p:sp>
        <p:nvSpPr>
          <p:cNvPr id="8196" name="Slide Number Placeholder 5">
            <a:extLst>
              <a:ext uri="{FF2B5EF4-FFF2-40B4-BE49-F238E27FC236}">
                <a16:creationId xmlns:a16="http://schemas.microsoft.com/office/drawing/2014/main" id="{2B494BE4-BF16-4477-A711-1E14973CB8DE}"/>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AB3724F-D6A1-4A57-A068-07C4D6032383}" type="slidenum">
              <a:rPr lang="en-US" altLang="en-US" sz="1400"/>
              <a:pPr eaLnBrk="1" hangingPunct="1"/>
              <a:t>7</a:t>
            </a:fld>
            <a:endParaRPr lang="en-US" altLang="en-US" sz="1400"/>
          </a:p>
        </p:txBody>
      </p:sp>
      <p:sp>
        <p:nvSpPr>
          <p:cNvPr id="5" name="AutoShape 4">
            <a:hlinkClick r:id="rId3" action="ppaction://hlinksldjump" highlightClick="1"/>
            <a:extLst>
              <a:ext uri="{FF2B5EF4-FFF2-40B4-BE49-F238E27FC236}">
                <a16:creationId xmlns:a16="http://schemas.microsoft.com/office/drawing/2014/main" id="{951CE834-2F47-4344-A93F-E6A13817EC31}"/>
              </a:ext>
            </a:extLst>
          </p:cNvPr>
          <p:cNvSpPr>
            <a:spLocks noChangeArrowheads="1"/>
          </p:cNvSpPr>
          <p:nvPr/>
        </p:nvSpPr>
        <p:spPr bwMode="auto">
          <a:xfrm>
            <a:off x="8077200" y="5715000"/>
            <a:ext cx="914400" cy="914400"/>
          </a:xfrm>
          <a:prstGeom prst="actionButtonHome">
            <a:avLst/>
          </a:prstGeom>
          <a:solidFill>
            <a:schemeClr val="bg1">
              <a:lumMod val="75000"/>
            </a:schemeClr>
          </a:solidFill>
          <a:ln w="9525">
            <a:solidFill>
              <a:schemeClr val="tx1"/>
            </a:solidFill>
            <a:miter lim="800000"/>
            <a:headEnd/>
            <a:tailEnd/>
          </a:ln>
        </p:spPr>
        <p:txBody>
          <a:bodyPr wrap="none" anchor="ctr"/>
          <a:lstStyle/>
          <a:p>
            <a:pPr>
              <a:defRPr/>
            </a:pPr>
            <a:endParaRPr lang="en-US">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Slide Number Placeholder 3">
            <a:extLst>
              <a:ext uri="{FF2B5EF4-FFF2-40B4-BE49-F238E27FC236}">
                <a16:creationId xmlns:a16="http://schemas.microsoft.com/office/drawing/2014/main" id="{AF1BE280-1C00-4022-8418-F7E3CC3443B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CC7E7C9-75C4-47E4-8C2A-839196D33F16}" type="slidenum">
              <a:rPr lang="en-US" altLang="en-US" sz="1400"/>
              <a:pPr eaLnBrk="1" hangingPunct="1"/>
              <a:t>70</a:t>
            </a:fld>
            <a:endParaRPr lang="en-US" altLang="en-US" sz="1400"/>
          </a:p>
        </p:txBody>
      </p:sp>
      <p:pic>
        <p:nvPicPr>
          <p:cNvPr id="72707" name="Picture 2">
            <a:extLst>
              <a:ext uri="{FF2B5EF4-FFF2-40B4-BE49-F238E27FC236}">
                <a16:creationId xmlns:a16="http://schemas.microsoft.com/office/drawing/2014/main" id="{8D2CCEAD-A198-44B7-9636-5E5677CD8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6324600" cy="6127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08" name="Text Box 4">
            <a:extLst>
              <a:ext uri="{FF2B5EF4-FFF2-40B4-BE49-F238E27FC236}">
                <a16:creationId xmlns:a16="http://schemas.microsoft.com/office/drawing/2014/main" id="{49C340A5-FFC1-42A4-9010-FC53C4B253DC}"/>
              </a:ext>
            </a:extLst>
          </p:cNvPr>
          <p:cNvSpPr txBox="1">
            <a:spLocks noChangeArrowheads="1"/>
          </p:cNvSpPr>
          <p:nvPr/>
        </p:nvSpPr>
        <p:spPr bwMode="auto">
          <a:xfrm>
            <a:off x="7848600" y="1447800"/>
            <a:ext cx="1066800" cy="946150"/>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b="1">
                <a:latin typeface="Arial" panose="020B0604020202020204" pitchFamily="34" charset="0"/>
              </a:rPr>
              <a:t>1st Life</a:t>
            </a:r>
          </a:p>
        </p:txBody>
      </p:sp>
      <p:sp>
        <p:nvSpPr>
          <p:cNvPr id="72709" name="Line 5">
            <a:extLst>
              <a:ext uri="{FF2B5EF4-FFF2-40B4-BE49-F238E27FC236}">
                <a16:creationId xmlns:a16="http://schemas.microsoft.com/office/drawing/2014/main" id="{C7EE7C1B-F5B1-4A84-99DB-BC327B9ADAF9}"/>
              </a:ext>
            </a:extLst>
          </p:cNvPr>
          <p:cNvSpPr>
            <a:spLocks noChangeShapeType="1"/>
          </p:cNvSpPr>
          <p:nvPr/>
        </p:nvSpPr>
        <p:spPr bwMode="auto">
          <a:xfrm flipH="1">
            <a:off x="6248400" y="1981200"/>
            <a:ext cx="16002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Action Button: Home 6">
            <a:hlinkClick r:id="rId4" action="ppaction://hlinksldjump" highlightClick="1"/>
            <a:extLst>
              <a:ext uri="{FF2B5EF4-FFF2-40B4-BE49-F238E27FC236}">
                <a16:creationId xmlns:a16="http://schemas.microsoft.com/office/drawing/2014/main" id="{98EAA367-6186-4478-86B1-22D7734553AA}"/>
              </a:ext>
            </a:extLst>
          </p:cNvPr>
          <p:cNvSpPr/>
          <p:nvPr/>
        </p:nvSpPr>
        <p:spPr>
          <a:xfrm>
            <a:off x="8229600" y="5943600"/>
            <a:ext cx="731838" cy="731838"/>
          </a:xfrm>
          <a:prstGeom prst="actionButtonHom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Action Button: Return 7">
            <a:hlinkClick r:id="rId5" action="ppaction://hlinksldjump" highlightClick="1"/>
            <a:extLst>
              <a:ext uri="{FF2B5EF4-FFF2-40B4-BE49-F238E27FC236}">
                <a16:creationId xmlns:a16="http://schemas.microsoft.com/office/drawing/2014/main" id="{915B7BFF-3D7B-4D30-BCB5-1A3C141C6084}"/>
              </a:ext>
            </a:extLst>
          </p:cNvPr>
          <p:cNvSpPr/>
          <p:nvPr/>
        </p:nvSpPr>
        <p:spPr>
          <a:xfrm>
            <a:off x="8229600" y="5029200"/>
            <a:ext cx="731838" cy="731838"/>
          </a:xfrm>
          <a:prstGeom prst="actionButtonRetur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FF61CE12-660F-4AB5-BE63-0BC531BAC503}"/>
              </a:ext>
            </a:extLst>
          </p:cNvPr>
          <p:cNvSpPr>
            <a:spLocks noGrp="1"/>
          </p:cNvSpPr>
          <p:nvPr>
            <p:ph type="title"/>
          </p:nvPr>
        </p:nvSpPr>
        <p:spPr>
          <a:xfrm>
            <a:off x="685800" y="304800"/>
            <a:ext cx="7772400" cy="1143000"/>
          </a:xfrm>
          <a:solidFill>
            <a:srgbClr val="0070C0"/>
          </a:solidFill>
          <a:ln w="38100">
            <a:solidFill>
              <a:schemeClr val="tx1"/>
            </a:solidFill>
            <a:miter lim="800000"/>
            <a:headEnd/>
            <a:tailEnd/>
          </a:ln>
        </p:spPr>
        <p:txBody>
          <a:bodyPr/>
          <a:lstStyle/>
          <a:p>
            <a:r>
              <a:rPr lang="en-US" altLang="en-US" sz="3600" b="1">
                <a:solidFill>
                  <a:schemeClr val="bg1"/>
                </a:solidFill>
                <a:latin typeface="Arial" panose="020B0604020202020204" pitchFamily="34" charset="0"/>
                <a:cs typeface="Arial" panose="020B0604020202020204" pitchFamily="34" charset="0"/>
              </a:rPr>
              <a:t>Exercise 2. Geologic Time Scale </a:t>
            </a:r>
            <a:endParaRPr lang="en-US" altLang="en-US"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8947B26-B9F4-4448-8300-DC56A376B2CC}"/>
              </a:ext>
            </a:extLst>
          </p:cNvPr>
          <p:cNvSpPr>
            <a:spLocks noGrp="1"/>
          </p:cNvSpPr>
          <p:nvPr>
            <p:ph idx="1"/>
          </p:nvPr>
        </p:nvSpPr>
        <p:spPr/>
        <p:txBody>
          <a:bodyPr/>
          <a:lstStyle/>
          <a:p>
            <a:pPr>
              <a:buFont typeface="Wingdings" panose="05000000000000000000" pitchFamily="2" charset="2"/>
              <a:buChar char="q"/>
            </a:pPr>
            <a:r>
              <a:rPr lang="en-US" altLang="en-US">
                <a:latin typeface="Arial" panose="020B0604020202020204" pitchFamily="34" charset="0"/>
                <a:cs typeface="Arial" panose="020B0604020202020204" pitchFamily="34" charset="0"/>
              </a:rPr>
              <a:t>In Exercise 2, you will construct your own version of the geologic time scale, and then use the charts you make to understand the age relationships among </a:t>
            </a:r>
          </a:p>
          <a:p>
            <a:pPr lvl="1">
              <a:buFont typeface="Wingdings" panose="05000000000000000000" pitchFamily="2" charset="2"/>
              <a:buChar char="q"/>
            </a:pPr>
            <a:r>
              <a:rPr lang="en-US" altLang="en-US">
                <a:latin typeface="Arial" panose="020B0604020202020204" pitchFamily="34" charset="0"/>
                <a:cs typeface="Arial" panose="020B0604020202020204" pitchFamily="34" charset="0"/>
              </a:rPr>
              <a:t>the fossils you have identified under Exercise 1 </a:t>
            </a:r>
          </a:p>
          <a:p>
            <a:pPr lvl="1">
              <a:buFont typeface="Wingdings" panose="05000000000000000000" pitchFamily="2" charset="2"/>
              <a:buChar char="q"/>
            </a:pPr>
            <a:r>
              <a:rPr lang="en-US" altLang="en-US">
                <a:latin typeface="Arial" panose="020B0604020202020204" pitchFamily="34" charset="0"/>
                <a:cs typeface="Arial" panose="020B0604020202020204" pitchFamily="34" charset="0"/>
              </a:rPr>
              <a:t>other fossils used in Exercise 4.</a:t>
            </a:r>
          </a:p>
        </p:txBody>
      </p:sp>
      <p:sp>
        <p:nvSpPr>
          <p:cNvPr id="73732" name="Slide Number Placeholder 3">
            <a:extLst>
              <a:ext uri="{FF2B5EF4-FFF2-40B4-BE49-F238E27FC236}">
                <a16:creationId xmlns:a16="http://schemas.microsoft.com/office/drawing/2014/main" id="{E7745C20-6429-4238-8F5E-FAEF75E7B06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490253D-8510-4381-88DD-17840E10A56A}" type="slidenum">
              <a:rPr lang="en-US" altLang="en-US" sz="1400"/>
              <a:pPr eaLnBrk="1" hangingPunct="1"/>
              <a:t>71</a:t>
            </a:fld>
            <a:endParaRPr lang="en-US" altLang="en-US" sz="1400"/>
          </a:p>
        </p:txBody>
      </p:sp>
      <p:sp>
        <p:nvSpPr>
          <p:cNvPr id="5" name="Action Button: Forward or Next 4">
            <a:hlinkClick r:id="" action="ppaction://hlinkshowjump?jump=nextslide" highlightClick="1"/>
            <a:extLst>
              <a:ext uri="{FF2B5EF4-FFF2-40B4-BE49-F238E27FC236}">
                <a16:creationId xmlns:a16="http://schemas.microsoft.com/office/drawing/2014/main" id="{16C3F1E7-434D-4C42-90C3-08E53AB31D20}"/>
              </a:ext>
            </a:extLst>
          </p:cNvPr>
          <p:cNvSpPr/>
          <p:nvPr/>
        </p:nvSpPr>
        <p:spPr>
          <a:xfrm>
            <a:off x="7467600" y="5486400"/>
            <a:ext cx="1042988" cy="1042988"/>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a:extLst>
              <a:ext uri="{FF2B5EF4-FFF2-40B4-BE49-F238E27FC236}">
                <a16:creationId xmlns:a16="http://schemas.microsoft.com/office/drawing/2014/main" id="{F81DEB77-53D9-4EFC-9C3B-044A583202C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6A86978-EB95-4B36-84EC-40426AE88681}" type="slidenum">
              <a:rPr lang="en-US" altLang="en-US" sz="1400"/>
              <a:pPr eaLnBrk="1" hangingPunct="1"/>
              <a:t>72</a:t>
            </a:fld>
            <a:endParaRPr lang="en-US" altLang="en-US" sz="1400"/>
          </a:p>
        </p:txBody>
      </p:sp>
      <p:sp>
        <p:nvSpPr>
          <p:cNvPr id="74755" name="Text Box 2">
            <a:extLst>
              <a:ext uri="{FF2B5EF4-FFF2-40B4-BE49-F238E27FC236}">
                <a16:creationId xmlns:a16="http://schemas.microsoft.com/office/drawing/2014/main" id="{0D7F4FB8-3505-43C7-9CC1-669E0838D590}"/>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74756" name="Rectangle 3">
            <a:extLst>
              <a:ext uri="{FF2B5EF4-FFF2-40B4-BE49-F238E27FC236}">
                <a16:creationId xmlns:a16="http://schemas.microsoft.com/office/drawing/2014/main" id="{FB06C775-907C-45C1-95B8-4EAF82F5BA94}"/>
              </a:ext>
            </a:extLst>
          </p:cNvPr>
          <p:cNvSpPr>
            <a:spLocks noGrp="1" noChangeArrowheads="1"/>
          </p:cNvSpPr>
          <p:nvPr>
            <p:ph type="title"/>
          </p:nvPr>
        </p:nvSpPr>
        <p:spPr>
          <a:xfrm>
            <a:off x="533400" y="152400"/>
            <a:ext cx="8077200" cy="1066800"/>
          </a:xfrm>
          <a:solidFill>
            <a:srgbClr val="0066CC"/>
          </a:solidFill>
          <a:ln w="38100">
            <a:solidFill>
              <a:schemeClr val="tx1"/>
            </a:solidFill>
            <a:miter lim="800000"/>
            <a:headEnd/>
            <a:tailEnd/>
          </a:ln>
        </p:spPr>
        <p:txBody>
          <a:bodyPr/>
          <a:lstStyle/>
          <a:p>
            <a:pPr eaLnBrk="1" hangingPunct="1"/>
            <a:br>
              <a:rPr lang="en-US" altLang="en-US" sz="3600" b="1">
                <a:solidFill>
                  <a:schemeClr val="tx1"/>
                </a:solidFill>
              </a:rPr>
            </a:br>
            <a:r>
              <a:rPr lang="en-US" altLang="en-US" sz="3200" b="1">
                <a:solidFill>
                  <a:schemeClr val="bg1"/>
                </a:solidFill>
                <a:latin typeface="Arial" panose="020B0604020202020204" pitchFamily="34" charset="0"/>
                <a:cs typeface="Arial" panose="020B0604020202020204" pitchFamily="34" charset="0"/>
              </a:rPr>
              <a:t>Exercise 2a. Construction of a Planetary Calendar (Younger Students): Directions</a:t>
            </a:r>
            <a:br>
              <a:rPr lang="en-US" altLang="en-US" sz="3200" b="1">
                <a:solidFill>
                  <a:schemeClr val="bg1"/>
                </a:solidFill>
                <a:latin typeface="Arial" panose="020B0604020202020204" pitchFamily="34" charset="0"/>
                <a:cs typeface="Arial" panose="020B0604020202020204" pitchFamily="34" charset="0"/>
              </a:rPr>
            </a:br>
            <a:endParaRPr lang="en-US" altLang="en-US" sz="3200" b="1">
              <a:solidFill>
                <a:schemeClr val="bg1"/>
              </a:solidFill>
              <a:latin typeface="Arial" panose="020B0604020202020204" pitchFamily="34" charset="0"/>
              <a:cs typeface="Arial" panose="020B0604020202020204" pitchFamily="34" charset="0"/>
            </a:endParaRPr>
          </a:p>
        </p:txBody>
      </p:sp>
      <p:sp>
        <p:nvSpPr>
          <p:cNvPr id="52229" name="Rectangle 4">
            <a:extLst>
              <a:ext uri="{FF2B5EF4-FFF2-40B4-BE49-F238E27FC236}">
                <a16:creationId xmlns:a16="http://schemas.microsoft.com/office/drawing/2014/main" id="{306E2675-DFC9-41FB-B31E-F0B7F6C9BBA1}"/>
              </a:ext>
            </a:extLst>
          </p:cNvPr>
          <p:cNvSpPr>
            <a:spLocks noGrp="1" noChangeArrowheads="1"/>
          </p:cNvSpPr>
          <p:nvPr>
            <p:ph type="body" idx="1"/>
          </p:nvPr>
        </p:nvSpPr>
        <p:spPr>
          <a:xfrm>
            <a:off x="381000" y="1447800"/>
            <a:ext cx="8229600" cy="4987925"/>
          </a:xfrm>
        </p:spPr>
        <p:txBody>
          <a:bodyPr/>
          <a:lstStyle/>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20.5 cm line down the length of a sheet of paper. Let the upper end be current time.</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mark at 0.3 cm down from the top of the line.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another mark at 1.1cm down from the top of the line</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third mark at 2.5 cm from the top of the line</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You have demarcated the eras of the geological time scale.</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Add the information on the following slide to your timeline.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66C05A28-DF34-4262-A30B-E5E342EADDF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E628C2B-4C2F-4C32-8B34-E2C9DF3856A0}" type="slidenum">
              <a:rPr lang="en-US" altLang="en-US" sz="1400"/>
              <a:pPr eaLnBrk="1" hangingPunct="1"/>
              <a:t>73</a:t>
            </a:fld>
            <a:endParaRPr lang="en-US" altLang="en-US" sz="1400"/>
          </a:p>
        </p:txBody>
      </p:sp>
      <p:sp>
        <p:nvSpPr>
          <p:cNvPr id="56324" name="Rectangle 3">
            <a:extLst>
              <a:ext uri="{FF2B5EF4-FFF2-40B4-BE49-F238E27FC236}">
                <a16:creationId xmlns:a16="http://schemas.microsoft.com/office/drawing/2014/main" id="{62611270-058B-4293-9BBB-A027C45D3753}"/>
              </a:ext>
            </a:extLst>
          </p:cNvPr>
          <p:cNvSpPr>
            <a:spLocks noChangeArrowheads="1"/>
          </p:cNvSpPr>
          <p:nvPr/>
        </p:nvSpPr>
        <p:spPr bwMode="auto">
          <a:xfrm>
            <a:off x="228600" y="152400"/>
            <a:ext cx="8686800" cy="735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Formation of the earth = 4,500 mya (million years ago)</a:t>
            </a:r>
          </a:p>
          <a:p>
            <a:pPr lvl="1" eaLnBrk="1" hangingPunct="1"/>
            <a:r>
              <a:rPr lang="en-US" altLang="en-US">
                <a:latin typeface="Arial" panose="020B0604020202020204" pitchFamily="34" charset="0"/>
              </a:rPr>
              <a:t>This point is represented by the lower end of your line.</a:t>
            </a:r>
          </a:p>
          <a:p>
            <a:pPr eaLnBrk="1" hangingPunct="1">
              <a:buFont typeface="Wingdings" panose="05000000000000000000" pitchFamily="2" charset="2"/>
              <a:buChar char="q"/>
            </a:pPr>
            <a:r>
              <a:rPr lang="en-US" altLang="en-US" b="1">
                <a:latin typeface="Arial" panose="020B0604020202020204" pitchFamily="34" charset="0"/>
              </a:rPr>
              <a:t>Start of Paleozoic Era = 542 mya</a:t>
            </a:r>
            <a:endParaRPr lang="en-US" altLang="en-US" sz="2000" b="1">
              <a:latin typeface="Arial" panose="020B0604020202020204" pitchFamily="34" charset="0"/>
            </a:endParaRPr>
          </a:p>
          <a:p>
            <a:pPr lvl="1" eaLnBrk="1" hangingPunct="1"/>
            <a:r>
              <a:rPr lang="en-US" altLang="en-US">
                <a:latin typeface="Arial" panose="020B0604020202020204" pitchFamily="34" charset="0"/>
              </a:rPr>
              <a:t>This point is represented by the mark 2.5 cm from the top of your line.</a:t>
            </a:r>
          </a:p>
          <a:p>
            <a:pPr eaLnBrk="1" hangingPunct="1">
              <a:buFont typeface="Wingdings" panose="05000000000000000000" pitchFamily="2" charset="2"/>
              <a:buChar char="q"/>
            </a:pPr>
            <a:r>
              <a:rPr lang="en-US" altLang="en-US" b="1">
                <a:latin typeface="Arial" panose="020B0604020202020204" pitchFamily="34" charset="0"/>
              </a:rPr>
              <a:t>End of Cambrian Period within Paleozoic Era = 488 mya</a:t>
            </a:r>
            <a:endParaRPr lang="en-US" altLang="en-US" sz="2000" b="1">
              <a:latin typeface="Arial" panose="020B0604020202020204" pitchFamily="34" charset="0"/>
            </a:endParaRPr>
          </a:p>
          <a:p>
            <a:pPr lvl="1" eaLnBrk="1" hangingPunct="1"/>
            <a:r>
              <a:rPr lang="en-US" altLang="en-US">
                <a:latin typeface="Arial" panose="020B0604020202020204" pitchFamily="34" charset="0"/>
              </a:rPr>
              <a:t>This point is represented by the mark 2.2 cm from the top of your line.</a:t>
            </a:r>
          </a:p>
          <a:p>
            <a:pPr eaLnBrk="1" hangingPunct="1">
              <a:buFont typeface="Wingdings" panose="05000000000000000000" pitchFamily="2" charset="2"/>
              <a:buChar char="q"/>
            </a:pPr>
            <a:r>
              <a:rPr lang="en-US" altLang="en-US" b="1">
                <a:latin typeface="Arial" panose="020B0604020202020204" pitchFamily="34" charset="0"/>
              </a:rPr>
              <a:t>Start of Mesozoic Era = 251 mya</a:t>
            </a:r>
            <a:endParaRPr lang="en-US" altLang="en-US" sz="2000" b="1">
              <a:latin typeface="Arial" panose="020B0604020202020204" pitchFamily="34" charset="0"/>
            </a:endParaRPr>
          </a:p>
          <a:p>
            <a:pPr lvl="1" eaLnBrk="1" hangingPunct="1"/>
            <a:r>
              <a:rPr lang="en-US" altLang="en-US">
                <a:latin typeface="Arial" panose="020B0604020202020204" pitchFamily="34" charset="0"/>
              </a:rPr>
              <a:t>This point is represented by the mark 1.1 cm from the top of your line.</a:t>
            </a:r>
          </a:p>
          <a:p>
            <a:pPr eaLnBrk="1" hangingPunct="1">
              <a:buFont typeface="Wingdings" panose="05000000000000000000" pitchFamily="2" charset="2"/>
              <a:buChar char="q"/>
            </a:pPr>
            <a:r>
              <a:rPr lang="en-US" altLang="en-US" b="1">
                <a:latin typeface="Arial" panose="020B0604020202020204" pitchFamily="34" charset="0"/>
              </a:rPr>
              <a:t>Start of Cenozoic Era = 65.5 mya</a:t>
            </a:r>
            <a:endParaRPr lang="en-US" altLang="en-US" sz="2000" b="1">
              <a:latin typeface="Arial" panose="020B0604020202020204" pitchFamily="34" charset="0"/>
            </a:endParaRPr>
          </a:p>
          <a:p>
            <a:pPr lvl="1" eaLnBrk="1" hangingPunct="1"/>
            <a:r>
              <a:rPr lang="en-US" altLang="en-US">
                <a:latin typeface="Arial" panose="020B0604020202020204" pitchFamily="34" charset="0"/>
              </a:rPr>
              <a:t>This point is represented by the mark 0.3 cm from the top of your line.</a:t>
            </a:r>
          </a:p>
          <a:p>
            <a:pPr eaLnBrk="1" hangingPunct="1">
              <a:lnSpc>
                <a:spcPct val="80000"/>
              </a:lnSpc>
              <a:buFont typeface="Wingdings" panose="05000000000000000000" pitchFamily="2" charset="2"/>
              <a:buChar char="q"/>
            </a:pPr>
            <a:r>
              <a:rPr lang="en-US" altLang="en-US" b="1">
                <a:latin typeface="Arial" panose="020B0604020202020204" pitchFamily="34" charset="0"/>
              </a:rPr>
              <a:t>First life (prokaryotes) become abundant in the fossil record at about 3.5 billion years ago – denoted by a point about 16.0 cm from the top of the line</a:t>
            </a:r>
          </a:p>
          <a:p>
            <a:pPr lvl="1" eaLnBrk="1" hangingPunct="1">
              <a:lnSpc>
                <a:spcPct val="80000"/>
              </a:lnSpc>
            </a:pPr>
            <a:r>
              <a:rPr lang="en-US" altLang="en-US" b="1" u="sng">
                <a:latin typeface="Arial" panose="020B0604020202020204" pitchFamily="34" charset="0"/>
              </a:rPr>
              <a:t>Mark this point as “1st life - prokaryotes” on your calendar. </a:t>
            </a:r>
          </a:p>
          <a:p>
            <a:pPr lvl="1" eaLnBrk="1" hangingPunct="1"/>
            <a:endParaRPr lang="en-US" altLang="en-US" sz="40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3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63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32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632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632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632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632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632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6324">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632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a:extLst>
              <a:ext uri="{FF2B5EF4-FFF2-40B4-BE49-F238E27FC236}">
                <a16:creationId xmlns:a16="http://schemas.microsoft.com/office/drawing/2014/main" id="{478B80B8-00F1-4AE6-AC3A-5154FE7F1AAB}"/>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90086F0-1C18-4485-94C6-6C4707532E69}" type="slidenum">
              <a:rPr lang="en-US" altLang="en-US" sz="1400"/>
              <a:pPr eaLnBrk="1" hangingPunct="1"/>
              <a:t>74</a:t>
            </a:fld>
            <a:endParaRPr lang="en-US" altLang="en-US" sz="1400"/>
          </a:p>
        </p:txBody>
      </p:sp>
      <p:sp>
        <p:nvSpPr>
          <p:cNvPr id="76803" name="Text Box 2">
            <a:extLst>
              <a:ext uri="{FF2B5EF4-FFF2-40B4-BE49-F238E27FC236}">
                <a16:creationId xmlns:a16="http://schemas.microsoft.com/office/drawing/2014/main" id="{1D4D4669-BA94-4163-92F2-608AF6439CD0}"/>
              </a:ext>
            </a:extLst>
          </p:cNvPr>
          <p:cNvSpPr txBox="1">
            <a:spLocks noChangeArrowheads="1"/>
          </p:cNvSpPr>
          <p:nvPr/>
        </p:nvSpPr>
        <p:spPr bwMode="auto">
          <a:xfrm>
            <a:off x="609600" y="304800"/>
            <a:ext cx="7904163" cy="708025"/>
          </a:xfrm>
          <a:prstGeom prst="rect">
            <a:avLst/>
          </a:prstGeom>
          <a:solidFill>
            <a:srgbClr val="0070C0"/>
          </a:solidFill>
          <a:ln w="38100">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000" b="1">
                <a:solidFill>
                  <a:schemeClr val="bg1"/>
                </a:solidFill>
                <a:latin typeface="Arial" panose="020B0604020202020204" pitchFamily="34" charset="0"/>
              </a:rPr>
              <a:t>Answer the following questions</a:t>
            </a:r>
          </a:p>
        </p:txBody>
      </p:sp>
      <p:sp>
        <p:nvSpPr>
          <p:cNvPr id="76804" name="Text Box 3">
            <a:extLst>
              <a:ext uri="{FF2B5EF4-FFF2-40B4-BE49-F238E27FC236}">
                <a16:creationId xmlns:a16="http://schemas.microsoft.com/office/drawing/2014/main" id="{0B768D2E-D213-40E5-A618-6EBDF89FF943}"/>
              </a:ext>
            </a:extLst>
          </p:cNvPr>
          <p:cNvSpPr txBox="1">
            <a:spLocks noChangeArrowheads="1"/>
          </p:cNvSpPr>
          <p:nvPr/>
        </p:nvSpPr>
        <p:spPr bwMode="auto">
          <a:xfrm>
            <a:off x="914400" y="1447800"/>
            <a:ext cx="73914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a:latin typeface="Arial" panose="020B0604020202020204" pitchFamily="34" charset="0"/>
              </a:rPr>
              <a:t>Q1. Which era was the longest: the Paleozoic Era, or the Cenozoic Era?</a:t>
            </a:r>
          </a:p>
          <a:p>
            <a:pPr eaLnBrk="1" hangingPunct="1">
              <a:spcBef>
                <a:spcPct val="50000"/>
              </a:spcBef>
            </a:pPr>
            <a:endParaRPr lang="en-US" altLang="en-US" sz="2800" b="1">
              <a:latin typeface="Arial" panose="020B0604020202020204" pitchFamily="34" charset="0"/>
              <a:cs typeface="Calibri" panose="020F0502020204030204" pitchFamily="34" charset="0"/>
            </a:endParaRPr>
          </a:p>
          <a:p>
            <a:pPr eaLnBrk="1" hangingPunct="1">
              <a:spcBef>
                <a:spcPct val="50000"/>
              </a:spcBef>
            </a:pPr>
            <a:r>
              <a:rPr lang="en-US" altLang="en-US" sz="2800" b="1">
                <a:latin typeface="Arial" panose="020B0604020202020204" pitchFamily="34" charset="0"/>
              </a:rPr>
              <a:t>Q2. Which occurred first, the beginning of the Mesozoic Era, or the beginning of the Cenozoic Era?</a:t>
            </a:r>
            <a:endParaRPr lang="en-US" altLang="en-US" sz="2800" b="1">
              <a:latin typeface="Arial" panose="020B0604020202020204" pitchFamily="34" charset="0"/>
              <a:cs typeface="Calibri" panose="020F0502020204030204" pitchFamily="34" charset="0"/>
            </a:endParaRPr>
          </a:p>
          <a:p>
            <a:pPr eaLnBrk="1" hangingPunct="1">
              <a:spcBef>
                <a:spcPct val="50000"/>
              </a:spcBef>
            </a:pPr>
            <a:endParaRPr lang="en-US" altLang="en-US" sz="2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a:extLst>
              <a:ext uri="{FF2B5EF4-FFF2-40B4-BE49-F238E27FC236}">
                <a16:creationId xmlns:a16="http://schemas.microsoft.com/office/drawing/2014/main" id="{C4B9F593-6CFE-48E3-8FAF-BC22F49AF36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B87AFDC-B2B9-4A0A-AED6-5697E0D3656A}" type="slidenum">
              <a:rPr lang="en-US" altLang="en-US" sz="1400"/>
              <a:pPr eaLnBrk="1" hangingPunct="1"/>
              <a:t>75</a:t>
            </a:fld>
            <a:endParaRPr lang="en-US" altLang="en-US" sz="1400"/>
          </a:p>
        </p:txBody>
      </p:sp>
      <p:pic>
        <p:nvPicPr>
          <p:cNvPr id="55299" name="Picture 2" descr="j0234131">
            <a:extLst>
              <a:ext uri="{FF2B5EF4-FFF2-40B4-BE49-F238E27FC236}">
                <a16:creationId xmlns:a16="http://schemas.microsoft.com/office/drawing/2014/main" id="{C8354454-DF1C-4069-AA87-724E7D1BE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764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3">
            <a:extLst>
              <a:ext uri="{FF2B5EF4-FFF2-40B4-BE49-F238E27FC236}">
                <a16:creationId xmlns:a16="http://schemas.microsoft.com/office/drawing/2014/main" id="{96A7DEA8-C35E-46E9-8318-3DC3C3EADACB}"/>
              </a:ext>
            </a:extLst>
          </p:cNvPr>
          <p:cNvSpPr txBox="1">
            <a:spLocks noChangeArrowheads="1"/>
          </p:cNvSpPr>
          <p:nvPr/>
        </p:nvSpPr>
        <p:spPr bwMode="auto">
          <a:xfrm>
            <a:off x="1905000" y="457200"/>
            <a:ext cx="6858000" cy="646113"/>
          </a:xfrm>
          <a:prstGeom prst="rect">
            <a:avLst/>
          </a:prstGeom>
          <a:solidFill>
            <a:srgbClr val="0070C0"/>
          </a:solidFill>
          <a:ln w="2857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b="1">
                <a:solidFill>
                  <a:schemeClr val="bg1"/>
                </a:solidFill>
                <a:latin typeface="Arial" panose="020B0604020202020204" pitchFamily="34" charset="0"/>
              </a:rPr>
              <a:t>Time to check your answers!</a:t>
            </a:r>
          </a:p>
        </p:txBody>
      </p:sp>
      <p:sp>
        <p:nvSpPr>
          <p:cNvPr id="55301" name="Rectangle 4">
            <a:extLst>
              <a:ext uri="{FF2B5EF4-FFF2-40B4-BE49-F238E27FC236}">
                <a16:creationId xmlns:a16="http://schemas.microsoft.com/office/drawing/2014/main" id="{F4C0FCD3-760E-4A41-A441-17F1370FD5FE}"/>
              </a:ext>
            </a:extLst>
          </p:cNvPr>
          <p:cNvSpPr>
            <a:spLocks noChangeArrowheads="1"/>
          </p:cNvSpPr>
          <p:nvPr/>
        </p:nvSpPr>
        <p:spPr bwMode="auto">
          <a:xfrm>
            <a:off x="0" y="198120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a:latin typeface="Arial" panose="020B0604020202020204" pitchFamily="34" charset="0"/>
              </a:rPr>
              <a:t>Q1.</a:t>
            </a:r>
            <a:r>
              <a:rPr lang="en-US" altLang="en-US" sz="2800">
                <a:latin typeface="Arial" panose="020B0604020202020204" pitchFamily="34" charset="0"/>
              </a:rPr>
              <a:t> </a:t>
            </a:r>
            <a:r>
              <a:rPr lang="en-US" altLang="en-US" sz="2800" b="1">
                <a:latin typeface="Arial" panose="020B0604020202020204" pitchFamily="34" charset="0"/>
              </a:rPr>
              <a:t>Which era was the longest: the Paleozoic Era or the Cenozoic Era?</a:t>
            </a:r>
          </a:p>
          <a:p>
            <a:pPr lvl="2" eaLnBrk="1" hangingPunct="1"/>
            <a:r>
              <a:rPr lang="en-US" altLang="en-US" sz="2800" b="1">
                <a:solidFill>
                  <a:srgbClr val="CC3300"/>
                </a:solidFill>
                <a:latin typeface="Arial" panose="020B0604020202020204" pitchFamily="34" charset="0"/>
              </a:rPr>
              <a:t>The Paleozoic Era was the longest.</a:t>
            </a:r>
          </a:p>
          <a:p>
            <a:pPr eaLnBrk="1" hangingPunct="1">
              <a:buFont typeface="Arial" panose="020B0604020202020204" pitchFamily="34" charset="0"/>
              <a:buChar char="•"/>
            </a:pPr>
            <a:endParaRPr lang="en-US" altLang="en-US" sz="2800" b="1">
              <a:solidFill>
                <a:schemeClr val="accent2"/>
              </a:solidFill>
              <a:latin typeface="Arial" panose="020B0604020202020204" pitchFamily="34" charset="0"/>
            </a:endParaRPr>
          </a:p>
          <a:p>
            <a:pPr eaLnBrk="1" hangingPunct="1">
              <a:spcBef>
                <a:spcPct val="50000"/>
              </a:spcBef>
            </a:pPr>
            <a:r>
              <a:rPr lang="en-US" altLang="en-US" sz="2800" b="1">
                <a:latin typeface="Arial" panose="020B0604020202020204" pitchFamily="34" charset="0"/>
              </a:rPr>
              <a:t>Q2.  Which occurred first, the beginning of the Mesozoic Era or the beginning of the Cenozoic Era?</a:t>
            </a:r>
            <a:endParaRPr lang="en-US" altLang="en-US" sz="2800" b="1">
              <a:latin typeface="Arial" panose="020B0604020202020204" pitchFamily="34" charset="0"/>
              <a:cs typeface="Calibri" panose="020F0502020204030204" pitchFamily="34" charset="0"/>
            </a:endParaRPr>
          </a:p>
          <a:p>
            <a:pPr lvl="2" eaLnBrk="1" hangingPunct="1">
              <a:spcBef>
                <a:spcPct val="50000"/>
              </a:spcBef>
            </a:pPr>
            <a:r>
              <a:rPr lang="en-US" altLang="en-US" sz="2800" b="1">
                <a:solidFill>
                  <a:srgbClr val="CC3300"/>
                </a:solidFill>
                <a:latin typeface="Arial" panose="020B0604020202020204" pitchFamily="34" charset="0"/>
              </a:rPr>
              <a:t>The beginning of the Mesozoic Era occurred first.</a:t>
            </a:r>
            <a:endParaRPr lang="en-US" altLang="en-US" sz="2800" b="1">
              <a:solidFill>
                <a:srgbClr val="CC3300"/>
              </a:solidFill>
              <a:latin typeface="Arial" panose="020B0604020202020204" pitchFamily="34" charset="0"/>
              <a:cs typeface="Calibri" panose="020F0502020204030204" pitchFamily="34" charset="0"/>
            </a:endParaRPr>
          </a:p>
          <a:p>
            <a:pPr eaLnBrk="1" hangingPunct="1"/>
            <a:endParaRPr lang="en-US" altLang="en-US" sz="28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additive="base">
                                        <p:cTn id="7" dur="500" fill="hold"/>
                                        <p:tgtEl>
                                          <p:spTgt spid="55300"/>
                                        </p:tgtEl>
                                        <p:attrNameLst>
                                          <p:attrName>ppt_x</p:attrName>
                                        </p:attrNameLst>
                                      </p:cBhvr>
                                      <p:tavLst>
                                        <p:tav tm="0">
                                          <p:val>
                                            <p:strVal val="0-#ppt_w/2"/>
                                          </p:val>
                                        </p:tav>
                                        <p:tav tm="100000">
                                          <p:val>
                                            <p:strVal val="#ppt_x"/>
                                          </p:val>
                                        </p:tav>
                                      </p:tavLst>
                                    </p:anim>
                                    <p:anim calcmode="lin" valueType="num">
                                      <p:cBhvr additive="base">
                                        <p:cTn id="8" dur="500" fill="hold"/>
                                        <p:tgtEl>
                                          <p:spTgt spid="55300"/>
                                        </p:tgtEl>
                                        <p:attrNameLst>
                                          <p:attrName>ppt_y</p:attrName>
                                        </p:attrNameLst>
                                      </p:cBhvr>
                                      <p:tavLst>
                                        <p:tav tm="0">
                                          <p:val>
                                            <p:strVal val="#ppt_y"/>
                                          </p:val>
                                        </p:tav>
                                        <p:tav tm="100000">
                                          <p:val>
                                            <p:strVal val="#ppt_y"/>
                                          </p:val>
                                        </p:tav>
                                      </p:tavLst>
                                    </p:anim>
                                  </p:childTnLst>
                                </p:cTn>
                              </p:par>
                              <p:par>
                                <p:cTn id="9" presetID="39" presetClass="entr" presetSubtype="0" accel="100000" fill="hold" nodeType="withEffect">
                                  <p:stCondLst>
                                    <p:cond delay="0"/>
                                  </p:stCondLst>
                                  <p:childTnLst>
                                    <p:set>
                                      <p:cBhvr>
                                        <p:cTn id="10" dur="1" fill="hold">
                                          <p:stCondLst>
                                            <p:cond delay="0"/>
                                          </p:stCondLst>
                                        </p:cTn>
                                        <p:tgtEl>
                                          <p:spTgt spid="55299"/>
                                        </p:tgtEl>
                                        <p:attrNameLst>
                                          <p:attrName>style.visibility</p:attrName>
                                        </p:attrNameLst>
                                      </p:cBhvr>
                                      <p:to>
                                        <p:strVal val="visible"/>
                                      </p:to>
                                    </p:set>
                                    <p:anim calcmode="lin" valueType="num">
                                      <p:cBhvr>
                                        <p:cTn id="11" dur="500" fill="hold"/>
                                        <p:tgtEl>
                                          <p:spTgt spid="55299"/>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5299"/>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5299"/>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53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a:extLst>
              <a:ext uri="{FF2B5EF4-FFF2-40B4-BE49-F238E27FC236}">
                <a16:creationId xmlns:a16="http://schemas.microsoft.com/office/drawing/2014/main" id="{19F92E5B-F8AB-47FD-BDA7-30D38C369BA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D550EE2-FDE8-40AD-B69B-56AB361B3C88}" type="slidenum">
              <a:rPr lang="en-US" altLang="en-US" sz="1400"/>
              <a:pPr eaLnBrk="1" hangingPunct="1"/>
              <a:t>76</a:t>
            </a:fld>
            <a:endParaRPr lang="en-US" altLang="en-US" sz="1400"/>
          </a:p>
        </p:txBody>
      </p:sp>
      <p:sp>
        <p:nvSpPr>
          <p:cNvPr id="57347" name="Rectangle 2">
            <a:extLst>
              <a:ext uri="{FF2B5EF4-FFF2-40B4-BE49-F238E27FC236}">
                <a16:creationId xmlns:a16="http://schemas.microsoft.com/office/drawing/2014/main" id="{BC75FBC4-9822-4DA7-AD1F-46C3A5E73EBC}"/>
              </a:ext>
            </a:extLst>
          </p:cNvPr>
          <p:cNvSpPr>
            <a:spLocks noGrp="1" noChangeArrowheads="1"/>
          </p:cNvSpPr>
          <p:nvPr>
            <p:ph type="body" idx="1"/>
          </p:nvPr>
        </p:nvSpPr>
        <p:spPr>
          <a:xfrm>
            <a:off x="533400" y="304800"/>
            <a:ext cx="8229600" cy="5105400"/>
          </a:xfrm>
        </p:spPr>
        <p:txBody>
          <a:bodyPr/>
          <a:lstStyle/>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Use the information you wrote on your chart in Exercise 1 to place your fossils along this timeline. </a:t>
            </a:r>
          </a:p>
          <a:p>
            <a:pPr eaLnBrk="1" hangingPunct="1">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Hints:</a:t>
            </a:r>
          </a:p>
          <a:p>
            <a:pPr lvl="1" eaLnBrk="1" hangingPunct="1">
              <a:buFont typeface="Times New Roman" panose="02020603050405020304" pitchFamily="18" charset="0"/>
              <a:buChar char="–"/>
            </a:pPr>
            <a:r>
              <a:rPr lang="en-US" altLang="en-US" sz="2400" b="1">
                <a:latin typeface="Arial" panose="020B0604020202020204" pitchFamily="34" charset="0"/>
                <a:cs typeface="Arial" panose="020B0604020202020204" pitchFamily="34" charset="0"/>
              </a:rPr>
              <a:t>The Paleozoic involved diversification of life mostly in the seas.</a:t>
            </a:r>
          </a:p>
          <a:p>
            <a:pPr lvl="1" eaLnBrk="1" hangingPunct="1">
              <a:buFont typeface="Times New Roman" panose="02020603050405020304" pitchFamily="18" charset="0"/>
              <a:buChar char="–"/>
            </a:pPr>
            <a:r>
              <a:rPr lang="en-US" altLang="en-US" sz="2400" b="1">
                <a:latin typeface="Arial" panose="020B0604020202020204" pitchFamily="34" charset="0"/>
                <a:cs typeface="Arial" panose="020B0604020202020204" pitchFamily="34" charset="0"/>
              </a:rPr>
              <a:t>Major land building activity by volcanoes and earthquakes in the later eras led to the diversification of vertebrates, insects, spiders and their relatives on land. </a:t>
            </a:r>
          </a:p>
          <a:p>
            <a:pPr lvl="1" eaLnBrk="1" hangingPunct="1">
              <a:buFont typeface="Times New Roman" panose="02020603050405020304" pitchFamily="18" charset="0"/>
              <a:buChar char="–"/>
            </a:pPr>
            <a:r>
              <a:rPr lang="en-US" altLang="en-US" sz="2400" b="1">
                <a:latin typeface="Arial" panose="020B0604020202020204" pitchFamily="34" charset="0"/>
                <a:cs typeface="Arial" panose="020B0604020202020204" pitchFamily="34" charset="0"/>
              </a:rPr>
              <a:t>Plants and fungi also originated in the new terrestrial environments created in the Mesozoic and Cenozoic eras.</a:t>
            </a:r>
          </a:p>
          <a:p>
            <a:pPr eaLnBrk="1" hangingPunct="1">
              <a:buFontTx/>
              <a:buNone/>
            </a:pPr>
            <a:endParaRPr lang="en-US" altLang="en-US" sz="2400" b="1"/>
          </a:p>
          <a:p>
            <a:pPr eaLnBrk="1" hangingPunct="1">
              <a:buFont typeface="Times New Roman" panose="02020603050405020304" pitchFamily="18" charset="0"/>
              <a:buChar char="–"/>
            </a:pPr>
            <a:endParaRPr lang="en-US" altLang="en-US" b="1"/>
          </a:p>
        </p:txBody>
      </p:sp>
      <p:sp>
        <p:nvSpPr>
          <p:cNvPr id="57348" name="AutoShape 2">
            <a:hlinkClick r:id="rId2" action="ppaction://hlinksldjump" highlightClick="1"/>
            <a:extLst>
              <a:ext uri="{FF2B5EF4-FFF2-40B4-BE49-F238E27FC236}">
                <a16:creationId xmlns:a16="http://schemas.microsoft.com/office/drawing/2014/main" id="{D581E939-A9DB-40F1-8628-F2E525AF6385}"/>
              </a:ext>
            </a:extLst>
          </p:cNvPr>
          <p:cNvSpPr>
            <a:spLocks noChangeArrowheads="1"/>
          </p:cNvSpPr>
          <p:nvPr/>
        </p:nvSpPr>
        <p:spPr bwMode="auto">
          <a:xfrm>
            <a:off x="6477000" y="5638800"/>
            <a:ext cx="762000" cy="814388"/>
          </a:xfrm>
          <a:prstGeom prst="actionButtonBackPrevious">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 name="Action Button: Forward or Next 4">
            <a:hlinkClick r:id="" action="ppaction://hlinkshowjump?jump=nextslide" highlightClick="1"/>
            <a:extLst>
              <a:ext uri="{FF2B5EF4-FFF2-40B4-BE49-F238E27FC236}">
                <a16:creationId xmlns:a16="http://schemas.microsoft.com/office/drawing/2014/main" id="{2B4F4377-6683-4549-A324-04B4793ADB37}"/>
              </a:ext>
            </a:extLst>
          </p:cNvPr>
          <p:cNvSpPr/>
          <p:nvPr/>
        </p:nvSpPr>
        <p:spPr>
          <a:xfrm>
            <a:off x="7848600" y="5638800"/>
            <a:ext cx="822325" cy="822325"/>
          </a:xfrm>
          <a:prstGeom prst="actionButtonForwardNex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E7B9305C-40B0-44CA-A724-83885F02B125}"/>
              </a:ext>
            </a:extLst>
          </p:cNvPr>
          <p:cNvSpPr txBox="1">
            <a:spLocks noChangeArrowheads="1"/>
          </p:cNvSpPr>
          <p:nvPr/>
        </p:nvSpPr>
        <p:spPr bwMode="auto">
          <a:xfrm>
            <a:off x="381000" y="5334000"/>
            <a:ext cx="55626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latin typeface="Arial" panose="020B0604020202020204" pitchFamily="34" charset="0"/>
              </a:rPr>
              <a:t>Click the back arrow to review Exercise 1 if necessary.  Otherwise, click the forward arrow to move on.</a:t>
            </a:r>
            <a:endParaRPr lang="en-US" altLang="en-US" sz="2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a:extLst>
              <a:ext uri="{FF2B5EF4-FFF2-40B4-BE49-F238E27FC236}">
                <a16:creationId xmlns:a16="http://schemas.microsoft.com/office/drawing/2014/main" id="{BE099664-B4B4-4A78-8D93-CBEF96DDCEB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FECA3BA-E100-4038-8B98-012A17CDA3CB}" type="slidenum">
              <a:rPr lang="en-US" altLang="en-US" sz="1400"/>
              <a:pPr eaLnBrk="1" hangingPunct="1"/>
              <a:t>77</a:t>
            </a:fld>
            <a:endParaRPr lang="en-US" altLang="en-US" sz="1400"/>
          </a:p>
        </p:txBody>
      </p:sp>
      <p:sp>
        <p:nvSpPr>
          <p:cNvPr id="79875" name="Rectangle 2050">
            <a:extLst>
              <a:ext uri="{FF2B5EF4-FFF2-40B4-BE49-F238E27FC236}">
                <a16:creationId xmlns:a16="http://schemas.microsoft.com/office/drawing/2014/main" id="{A270B127-45FC-4361-94E2-759E152777D6}"/>
              </a:ext>
            </a:extLst>
          </p:cNvPr>
          <p:cNvSpPr>
            <a:spLocks noGrp="1" noChangeArrowheads="1"/>
          </p:cNvSpPr>
          <p:nvPr>
            <p:ph type="title"/>
          </p:nvPr>
        </p:nvSpPr>
        <p:spPr>
          <a:xfrm>
            <a:off x="304800" y="152400"/>
            <a:ext cx="8458200" cy="1219200"/>
          </a:xfrm>
          <a:solidFill>
            <a:srgbClr val="0066CC"/>
          </a:solidFill>
          <a:ln w="38100">
            <a:solidFill>
              <a:schemeClr val="tx1"/>
            </a:solidFill>
            <a:miter lim="800000"/>
            <a:headEnd/>
            <a:tailEnd/>
          </a:ln>
        </p:spPr>
        <p:txBody>
          <a:bodyPr/>
          <a:lstStyle/>
          <a:p>
            <a:pPr eaLnBrk="1" hangingPunct="1"/>
            <a:r>
              <a:rPr lang="en-US" altLang="en-US" sz="3200" b="1">
                <a:solidFill>
                  <a:schemeClr val="bg1"/>
                </a:solidFill>
                <a:latin typeface="Arial" panose="020B0604020202020204" pitchFamily="34" charset="0"/>
                <a:cs typeface="Arial" panose="020B0604020202020204" pitchFamily="34" charset="0"/>
              </a:rPr>
              <a:t>Exercise 2b. A Closer Look at Biodiversity in Geological Time (Younger Students)</a:t>
            </a:r>
          </a:p>
        </p:txBody>
      </p:sp>
      <p:sp>
        <p:nvSpPr>
          <p:cNvPr id="58372" name="Rectangle 2051">
            <a:extLst>
              <a:ext uri="{FF2B5EF4-FFF2-40B4-BE49-F238E27FC236}">
                <a16:creationId xmlns:a16="http://schemas.microsoft.com/office/drawing/2014/main" id="{FE85A9C3-1DD1-4AAC-8F9A-843574C93B7A}"/>
              </a:ext>
            </a:extLst>
          </p:cNvPr>
          <p:cNvSpPr>
            <a:spLocks noGrp="1" noChangeArrowheads="1"/>
          </p:cNvSpPr>
          <p:nvPr>
            <p:ph type="body" idx="1"/>
          </p:nvPr>
        </p:nvSpPr>
        <p:spPr>
          <a:xfrm>
            <a:off x="381000" y="1600200"/>
            <a:ext cx="8229600" cy="3733800"/>
          </a:xfrm>
        </p:spPr>
        <p:txBody>
          <a:bodyPr/>
          <a:lstStyle/>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Make a new scale on another sheet of paper. Draw a line 20.5 cm down the length of the paper.  Let the upper end be the current time and the lower end be the start of the Cambrian period of the Paleozoic Era at 542 mya (million years ago).   </a:t>
            </a:r>
          </a:p>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Measure out and mark off the following lengths from the top of the line: 18.5 cm, 16.8 cm, 15.7 cm, 13.6 cm, 11.3 cm, 9.5 cm, 7.6 cm, 5.5 cm, 2.5 cm, 0.1 cm.  These marks denote the beginnings and ends of the periods listed on the next page.     </a:t>
            </a:r>
          </a:p>
          <a:p>
            <a:pPr>
              <a:buFont typeface="Wingdings" panose="05000000000000000000" pitchFamily="2" charset="2"/>
              <a:buChar char="q"/>
            </a:pPr>
            <a:r>
              <a:rPr lang="en-US" altLang="en-US" sz="2400" b="1">
                <a:latin typeface="Arial" panose="020B0604020202020204" pitchFamily="34" charset="0"/>
                <a:cs typeface="Arial" panose="020B0604020202020204" pitchFamily="34" charset="0"/>
              </a:rPr>
              <a:t>Use the information on the next slide to label the segments of the expanded time line with period names.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A3BD61F8-6E3B-4EA1-9F16-9255A2760465}"/>
              </a:ext>
            </a:extLst>
          </p:cNvPr>
          <p:cNvSpPr>
            <a:spLocks noGrp="1"/>
          </p:cNvSpPr>
          <p:nvPr>
            <p:ph type="title"/>
          </p:nvPr>
        </p:nvSpPr>
        <p:spPr>
          <a:xfrm>
            <a:off x="152400" y="0"/>
            <a:ext cx="8686800" cy="533400"/>
          </a:xfrm>
          <a:solidFill>
            <a:srgbClr val="0070C0"/>
          </a:solidFill>
          <a:ln w="38100">
            <a:solidFill>
              <a:schemeClr val="tx1"/>
            </a:solidFill>
            <a:miter lim="800000"/>
            <a:headEnd/>
            <a:tailEnd/>
          </a:ln>
        </p:spPr>
        <p:txBody>
          <a:bodyPr/>
          <a:lstStyle/>
          <a:p>
            <a:r>
              <a:rPr lang="en-US" altLang="en-US" sz="2800" b="1">
                <a:solidFill>
                  <a:schemeClr val="bg1"/>
                </a:solidFill>
                <a:latin typeface="Arial" panose="020B0604020202020204" pitchFamily="34" charset="0"/>
                <a:cs typeface="Arial" panose="020B0604020202020204" pitchFamily="34" charset="0"/>
              </a:rPr>
              <a:t>Geological Periods from Cambrian to Present</a:t>
            </a:r>
            <a:endParaRPr lang="en-US" altLang="en-US" sz="2800">
              <a:solidFill>
                <a:schemeClr val="bg1"/>
              </a:solidFill>
              <a:latin typeface="Arial" panose="020B0604020202020204" pitchFamily="34" charset="0"/>
              <a:cs typeface="Arial" panose="020B0604020202020204" pitchFamily="34" charset="0"/>
            </a:endParaRPr>
          </a:p>
        </p:txBody>
      </p:sp>
      <p:sp>
        <p:nvSpPr>
          <p:cNvPr id="80899" name="Slide Number Placeholder 3">
            <a:extLst>
              <a:ext uri="{FF2B5EF4-FFF2-40B4-BE49-F238E27FC236}">
                <a16:creationId xmlns:a16="http://schemas.microsoft.com/office/drawing/2014/main" id="{3F57F88A-4C5B-4D8D-84E7-7C6B2EA4792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152A71D-8871-4D3B-9BE0-0F0456857E72}" type="slidenum">
              <a:rPr lang="en-US" altLang="en-US" sz="1400"/>
              <a:pPr eaLnBrk="1" hangingPunct="1"/>
              <a:t>78</a:t>
            </a:fld>
            <a:endParaRPr lang="en-US" altLang="en-US" sz="1400"/>
          </a:p>
        </p:txBody>
      </p:sp>
      <p:graphicFrame>
        <p:nvGraphicFramePr>
          <p:cNvPr id="5" name="Table 4">
            <a:extLst>
              <a:ext uri="{FF2B5EF4-FFF2-40B4-BE49-F238E27FC236}">
                <a16:creationId xmlns:a16="http://schemas.microsoft.com/office/drawing/2014/main" id="{64A75E0C-46FF-47D5-B962-BD4B57C49FA9}"/>
              </a:ext>
            </a:extLst>
          </p:cNvPr>
          <p:cNvGraphicFramePr>
            <a:graphicFrameLocks noGrp="1"/>
          </p:cNvGraphicFramePr>
          <p:nvPr/>
        </p:nvGraphicFramePr>
        <p:xfrm>
          <a:off x="0" y="609600"/>
          <a:ext cx="8975725" cy="5851525"/>
        </p:xfrm>
        <a:graphic>
          <a:graphicData uri="http://schemas.openxmlformats.org/drawingml/2006/table">
            <a:tbl>
              <a:tblPr firstRow="1" bandRow="1">
                <a:tableStyleId>{5C22544A-7EE6-4342-B048-85BDC9FD1C3A}</a:tableStyleId>
              </a:tblPr>
              <a:tblGrid>
                <a:gridCol w="2065206">
                  <a:extLst>
                    <a:ext uri="{9D8B030D-6E8A-4147-A177-3AD203B41FA5}">
                      <a16:colId xmlns:a16="http://schemas.microsoft.com/office/drawing/2014/main" val="20000"/>
                    </a:ext>
                  </a:extLst>
                </a:gridCol>
                <a:gridCol w="2441812">
                  <a:extLst>
                    <a:ext uri="{9D8B030D-6E8A-4147-A177-3AD203B41FA5}">
                      <a16:colId xmlns:a16="http://schemas.microsoft.com/office/drawing/2014/main" val="20001"/>
                    </a:ext>
                  </a:extLst>
                </a:gridCol>
                <a:gridCol w="1656025">
                  <a:extLst>
                    <a:ext uri="{9D8B030D-6E8A-4147-A177-3AD203B41FA5}">
                      <a16:colId xmlns:a16="http://schemas.microsoft.com/office/drawing/2014/main" val="20002"/>
                    </a:ext>
                  </a:extLst>
                </a:gridCol>
                <a:gridCol w="2812681">
                  <a:extLst>
                    <a:ext uri="{9D8B030D-6E8A-4147-A177-3AD203B41FA5}">
                      <a16:colId xmlns:a16="http://schemas.microsoft.com/office/drawing/2014/main" val="20003"/>
                    </a:ext>
                  </a:extLst>
                </a:gridCol>
              </a:tblGrid>
              <a:tr h="822878">
                <a:tc>
                  <a:txBody>
                    <a:bodyPr/>
                    <a:lstStyle/>
                    <a:p>
                      <a:pPr algn="ctr"/>
                      <a:r>
                        <a:rPr lang="en-US" sz="2400" dirty="0">
                          <a:solidFill>
                            <a:schemeClr val="bg1"/>
                          </a:solidFill>
                        </a:rPr>
                        <a:t>Era</a:t>
                      </a:r>
                    </a:p>
                  </a:txBody>
                  <a:tcPr marL="91437" marR="91437" marT="45711" marB="45711"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2400" dirty="0">
                          <a:solidFill>
                            <a:schemeClr val="bg1"/>
                          </a:solidFill>
                        </a:rPr>
                        <a:t>Period</a:t>
                      </a:r>
                    </a:p>
                  </a:txBody>
                  <a:tcPr marL="91437" marR="91437" marT="45711" marB="45711"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2400" dirty="0">
                          <a:solidFill>
                            <a:schemeClr val="bg1"/>
                          </a:solidFill>
                        </a:rPr>
                        <a:t>Beginning</a:t>
                      </a:r>
                      <a:r>
                        <a:rPr lang="en-US" sz="2400" baseline="0" dirty="0">
                          <a:solidFill>
                            <a:schemeClr val="bg1"/>
                          </a:solidFill>
                        </a:rPr>
                        <a:t> </a:t>
                      </a:r>
                    </a:p>
                    <a:p>
                      <a:pPr algn="ctr"/>
                      <a:r>
                        <a:rPr lang="en-US" sz="2400" baseline="0" dirty="0">
                          <a:solidFill>
                            <a:schemeClr val="bg1"/>
                          </a:solidFill>
                        </a:rPr>
                        <a:t>of Period</a:t>
                      </a:r>
                    </a:p>
                  </a:txBody>
                  <a:tcPr marL="91437" marR="91437" marT="45711" marB="45711"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2400" dirty="0">
                          <a:solidFill>
                            <a:schemeClr val="bg1"/>
                          </a:solidFill>
                        </a:rPr>
                        <a:t>Mark Denoting Beginning</a:t>
                      </a:r>
                      <a:r>
                        <a:rPr lang="en-US" sz="2400" baseline="0" dirty="0">
                          <a:solidFill>
                            <a:schemeClr val="bg1"/>
                          </a:solidFill>
                        </a:rPr>
                        <a:t> of Period</a:t>
                      </a:r>
                      <a:endParaRPr lang="en-US" sz="2400" dirty="0">
                        <a:solidFill>
                          <a:schemeClr val="bg1"/>
                        </a:solidFill>
                      </a:endParaRPr>
                    </a:p>
                  </a:txBody>
                  <a:tcPr marL="91437" marR="91437" marT="45711" marB="45711"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457150">
                <a:tc rowSpan="2">
                  <a:txBody>
                    <a:bodyPr/>
                    <a:lstStyle/>
                    <a:p>
                      <a:pPr algn="ctr"/>
                      <a:r>
                        <a:rPr lang="en-US" sz="2400" b="1" dirty="0"/>
                        <a:t>CENOZOIC</a:t>
                      </a:r>
                    </a:p>
                  </a:txBody>
                  <a:tcPr marL="91437" marR="91437"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cap="small" baseline="0" dirty="0"/>
                        <a:t>Quaternary</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400" b="1" dirty="0"/>
                        <a:t>  2.6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400" b="1" dirty="0"/>
                        <a:t>0.1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Tertiary</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400" b="1" dirty="0"/>
                        <a:t> 65.5</a:t>
                      </a:r>
                      <a:r>
                        <a:rPr lang="en-US" sz="2400" b="1" baseline="0" dirty="0"/>
                        <a:t> </a:t>
                      </a:r>
                      <a:r>
                        <a:rPr lang="en-US" sz="2400" b="1" baseline="0"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400" b="1" dirty="0"/>
                        <a:t>2.5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57150">
                <a:tc rowSpan="3">
                  <a:txBody>
                    <a:bodyPr/>
                    <a:lstStyle/>
                    <a:p>
                      <a:pPr algn="ctr"/>
                      <a:r>
                        <a:rPr lang="en-US" sz="2400" b="1" dirty="0"/>
                        <a:t>MESOZOIC</a:t>
                      </a:r>
                    </a:p>
                  </a:txBody>
                  <a:tcPr marL="91437" marR="91437"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400" b="1" cap="small" baseline="0" dirty="0"/>
                        <a:t>Cretaceous</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145.5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5.5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3"/>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Jurassic</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201.6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7.6</a:t>
                      </a:r>
                      <a:r>
                        <a:rPr lang="en-US" sz="2400" b="1" baseline="0" dirty="0"/>
                        <a:t> cm</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4"/>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Triassic</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  251</a:t>
                      </a:r>
                      <a:r>
                        <a:rPr lang="en-US" sz="2400" b="1" baseline="0" dirty="0"/>
                        <a:t> </a:t>
                      </a:r>
                      <a:r>
                        <a:rPr lang="en-US" sz="2400" b="1" baseline="0"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b="1" dirty="0"/>
                        <a:t>9.5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5"/>
                  </a:ext>
                </a:extLst>
              </a:tr>
              <a:tr h="457150">
                <a:tc rowSpan="6">
                  <a:txBody>
                    <a:bodyPr/>
                    <a:lstStyle/>
                    <a:p>
                      <a:pPr algn="ctr"/>
                      <a:r>
                        <a:rPr lang="en-US" sz="2400" b="1" dirty="0"/>
                        <a:t>PALEOZOIC</a:t>
                      </a:r>
                    </a:p>
                  </a:txBody>
                  <a:tcPr marL="91437" marR="91437"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400" b="1" cap="small" baseline="0" dirty="0"/>
                        <a:t>Permian</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299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11.3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457150">
                <a:tc vMerge="1">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cap="small" baseline="0" dirty="0"/>
                        <a:t>Carboniferous</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359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13.6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Devonian</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416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15.7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8"/>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Silurian</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444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16.8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9"/>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Ordovician</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488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18.5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45715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cap="small" baseline="0" dirty="0"/>
                        <a:t>Cambrian</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  542 </a:t>
                      </a:r>
                      <a:r>
                        <a:rPr lang="en-US" sz="2400" b="1" dirty="0" err="1"/>
                        <a:t>mya</a:t>
                      </a:r>
                      <a:endParaRPr lang="en-US" sz="2400" b="1" dirty="0"/>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400" b="1" dirty="0"/>
                        <a:t>Bottom (20.5 cm)</a:t>
                      </a:r>
                    </a:p>
                  </a:txBody>
                  <a:tcPr marL="91437" marR="91437"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a:extLst>
              <a:ext uri="{FF2B5EF4-FFF2-40B4-BE49-F238E27FC236}">
                <a16:creationId xmlns:a16="http://schemas.microsoft.com/office/drawing/2014/main" id="{62EDD50F-1454-4D2A-8525-459048662B2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6721468-BF18-48C5-B643-EAF1690B051C}" type="slidenum">
              <a:rPr lang="en-US" altLang="en-US" sz="1400"/>
              <a:pPr eaLnBrk="1" hangingPunct="1"/>
              <a:t>79</a:t>
            </a:fld>
            <a:endParaRPr lang="en-US" altLang="en-US" sz="1400"/>
          </a:p>
        </p:txBody>
      </p:sp>
      <p:sp>
        <p:nvSpPr>
          <p:cNvPr id="59395" name="Text Box 2">
            <a:extLst>
              <a:ext uri="{FF2B5EF4-FFF2-40B4-BE49-F238E27FC236}">
                <a16:creationId xmlns:a16="http://schemas.microsoft.com/office/drawing/2014/main" id="{76C57DA5-45EF-4EB6-961C-08B4CC45D64F}"/>
              </a:ext>
            </a:extLst>
          </p:cNvPr>
          <p:cNvSpPr txBox="1">
            <a:spLocks noChangeArrowheads="1"/>
          </p:cNvSpPr>
          <p:nvPr/>
        </p:nvSpPr>
        <p:spPr bwMode="auto">
          <a:xfrm>
            <a:off x="381000" y="1447800"/>
            <a:ext cx="8153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Which fossils were you unable to place on your  abbreviated timeline?</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solidFill>
                  <a:srgbClr val="CC3300"/>
                </a:solidFill>
                <a:latin typeface="Arial" panose="020B0604020202020204" pitchFamily="34" charset="0"/>
              </a:rPr>
              <a:t>These are the really ancient organisms!</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Life has been around on Earth for about 3.5 billion years, but multicellular life (organisms made up of more than one cell) has only been around for a little over half a billion years (542 million), which is the time depicted in your abbreviated geological time line.  </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To further explore life during this time, click the arrow button!</a:t>
            </a:r>
          </a:p>
        </p:txBody>
      </p:sp>
      <p:sp>
        <p:nvSpPr>
          <p:cNvPr id="4" name="Rectangle 2050">
            <a:extLst>
              <a:ext uri="{FF2B5EF4-FFF2-40B4-BE49-F238E27FC236}">
                <a16:creationId xmlns:a16="http://schemas.microsoft.com/office/drawing/2014/main" id="{9A222EB3-C289-4F4B-9A68-91A9371B1AD9}"/>
              </a:ext>
            </a:extLst>
          </p:cNvPr>
          <p:cNvSpPr txBox="1">
            <a:spLocks noChangeArrowheads="1"/>
          </p:cNvSpPr>
          <p:nvPr/>
        </p:nvSpPr>
        <p:spPr>
          <a:xfrm>
            <a:off x="304800" y="152400"/>
            <a:ext cx="8458200" cy="914400"/>
          </a:xfrm>
          <a:prstGeom prst="rect">
            <a:avLst/>
          </a:prstGeom>
          <a:solidFill>
            <a:srgbClr val="0066CC"/>
          </a:solidFill>
          <a:ln w="38100">
            <a:solidFill>
              <a:schemeClr val="tx1"/>
            </a:solidFill>
          </a:ln>
        </p:spPr>
        <p:txBody>
          <a:bodyPr/>
          <a:lstStyle/>
          <a:p>
            <a:pPr algn="ctr">
              <a:defRPr/>
            </a:pPr>
            <a:r>
              <a:rPr lang="en-US" b="1" kern="0" dirty="0">
                <a:solidFill>
                  <a:schemeClr val="bg1"/>
                </a:solidFill>
                <a:latin typeface="Arial" pitchFamily="34" charset="0"/>
                <a:ea typeface="+mj-ea"/>
              </a:rPr>
              <a:t>Exercise 2b. (continued) - A Closer Look at Biodiversity in Geological Time (Younger Students)</a:t>
            </a:r>
          </a:p>
        </p:txBody>
      </p:sp>
      <p:sp>
        <p:nvSpPr>
          <p:cNvPr id="5" name="Action Button: Forward or Next 4">
            <a:hlinkClick r:id="rId2" action="ppaction://hlinksldjump" highlightClick="1"/>
            <a:extLst>
              <a:ext uri="{FF2B5EF4-FFF2-40B4-BE49-F238E27FC236}">
                <a16:creationId xmlns:a16="http://schemas.microsoft.com/office/drawing/2014/main" id="{45CDB396-B722-42B7-A6FC-62A89D4B7671}"/>
              </a:ext>
            </a:extLst>
          </p:cNvPr>
          <p:cNvSpPr/>
          <p:nvPr/>
        </p:nvSpPr>
        <p:spPr>
          <a:xfrm>
            <a:off x="7848600" y="5638800"/>
            <a:ext cx="1042988" cy="1042988"/>
          </a:xfrm>
          <a:prstGeom prst="actionButtonForwardNex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39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9FA439F-4249-4579-86C1-DFC46EDC8B2A}"/>
              </a:ext>
            </a:extLst>
          </p:cNvPr>
          <p:cNvSpPr>
            <a:spLocks noGrp="1" noChangeArrowheads="1"/>
          </p:cNvSpPr>
          <p:nvPr>
            <p:ph type="title"/>
          </p:nvPr>
        </p:nvSpPr>
        <p:spPr>
          <a:xfrm>
            <a:off x="381000" y="228600"/>
            <a:ext cx="8077200" cy="685800"/>
          </a:xfrm>
          <a:solidFill>
            <a:srgbClr val="F9057F"/>
          </a:solidFill>
          <a:ln w="38100">
            <a:solidFill>
              <a:schemeClr val="tx1"/>
            </a:solidFill>
            <a:miter lim="800000"/>
            <a:headEnd/>
            <a:tailEnd/>
          </a:ln>
        </p:spPr>
        <p:txBody>
          <a:bodyPr/>
          <a:lstStyle/>
          <a:p>
            <a:pPr eaLnBrk="1" hangingPunct="1"/>
            <a:br>
              <a:rPr lang="en-US" altLang="en-US" sz="4000" b="1">
                <a:solidFill>
                  <a:schemeClr val="tx1"/>
                </a:solidFill>
              </a:rPr>
            </a:br>
            <a:r>
              <a:rPr lang="en-US" altLang="en-US" sz="3200" b="1">
                <a:solidFill>
                  <a:schemeClr val="tx1"/>
                </a:solidFill>
                <a:latin typeface="Arial" panose="020B0604020202020204" pitchFamily="34" charset="0"/>
                <a:cs typeface="Arial" panose="020B0604020202020204" pitchFamily="34" charset="0"/>
              </a:rPr>
              <a:t>Exercise 1. Fossils: T/F</a:t>
            </a:r>
            <a:br>
              <a:rPr lang="en-US" altLang="en-US" sz="3200" b="1">
                <a:solidFill>
                  <a:schemeClr val="tx1"/>
                </a:solidFill>
                <a:latin typeface="Arial" panose="020B0604020202020204" pitchFamily="34" charset="0"/>
                <a:cs typeface="Arial" panose="020B0604020202020204" pitchFamily="34" charset="0"/>
              </a:rPr>
            </a:br>
            <a:endParaRPr lang="en-US" altLang="en-US" sz="3200" b="1">
              <a:solidFill>
                <a:schemeClr val="tx1"/>
              </a:solidFill>
              <a:latin typeface="Arial" panose="020B0604020202020204" pitchFamily="34" charset="0"/>
              <a:cs typeface="Arial" panose="020B0604020202020204" pitchFamily="34" charset="0"/>
            </a:endParaRPr>
          </a:p>
        </p:txBody>
      </p:sp>
      <p:sp>
        <p:nvSpPr>
          <p:cNvPr id="9219" name="Slide Number Placeholder 5">
            <a:extLst>
              <a:ext uri="{FF2B5EF4-FFF2-40B4-BE49-F238E27FC236}">
                <a16:creationId xmlns:a16="http://schemas.microsoft.com/office/drawing/2014/main" id="{F76E89C9-98FC-4957-B622-9F0F80581E0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83FDC4B-DDF8-49AF-BD22-3A5946E1D140}" type="slidenum">
              <a:rPr lang="en-US" altLang="en-US" sz="1400"/>
              <a:pPr eaLnBrk="1" hangingPunct="1"/>
              <a:t>8</a:t>
            </a:fld>
            <a:endParaRPr lang="en-US" altLang="en-US" sz="1400"/>
          </a:p>
        </p:txBody>
      </p:sp>
      <p:sp>
        <p:nvSpPr>
          <p:cNvPr id="13316" name="Rectangle 3">
            <a:extLst>
              <a:ext uri="{FF2B5EF4-FFF2-40B4-BE49-F238E27FC236}">
                <a16:creationId xmlns:a16="http://schemas.microsoft.com/office/drawing/2014/main" id="{016F911F-DB94-4929-BF39-0BE1C1ECF162}"/>
              </a:ext>
            </a:extLst>
          </p:cNvPr>
          <p:cNvSpPr>
            <a:spLocks noChangeArrowheads="1"/>
          </p:cNvSpPr>
          <p:nvPr/>
        </p:nvSpPr>
        <p:spPr bwMode="auto">
          <a:xfrm>
            <a:off x="304800" y="1143000"/>
            <a:ext cx="8534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800100" indent="-34290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b="1">
                <a:latin typeface="Arial" panose="020B0604020202020204" pitchFamily="34" charset="0"/>
              </a:rPr>
              <a:t>Fossils are the remains or evidence of animals or plants that have been preserved naturally. </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A deceased organism or evidence of it (e.g. footprints, burrows, excrement, etc.) becomes fossilized when it encounters an environment where it is protected from oxygen and bacteria that play major roles in the process of natural decay.  </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The general fossilization process varies greatly depending on the exact situation. </a:t>
            </a:r>
          </a:p>
          <a:p>
            <a:pPr eaLnBrk="1" hangingPunct="1">
              <a:buFont typeface="Wingdings" panose="05000000000000000000" pitchFamily="2" charset="2"/>
              <a:buChar char="q"/>
            </a:pPr>
            <a:endParaRPr lang="en-US" altLang="en-US" b="1">
              <a:latin typeface="Arial" panose="020B0604020202020204" pitchFamily="34" charset="0"/>
            </a:endParaRPr>
          </a:p>
          <a:p>
            <a:pPr eaLnBrk="1" hangingPunct="1">
              <a:buFont typeface="Wingdings" panose="05000000000000000000" pitchFamily="2" charset="2"/>
              <a:buChar char="q"/>
            </a:pPr>
            <a:r>
              <a:rPr lang="en-US" altLang="en-US" b="1">
                <a:latin typeface="Arial" panose="020B0604020202020204" pitchFamily="34" charset="0"/>
              </a:rPr>
              <a:t>There are four basic kinds of fossils, which we will discuss on the next slide.</a:t>
            </a:r>
          </a:p>
          <a:p>
            <a:pPr lvl="1" eaLnBrk="1" hangingPunct="1">
              <a:buFont typeface="Wingdings" panose="05000000000000000000" pitchFamily="2" charset="2"/>
              <a:buAutoNum type="arabicPeriod"/>
            </a:pPr>
            <a:endParaRPr lang="en-US" altLang="en-US" b="1">
              <a:latin typeface="Arial" panose="020B0604020202020204" pitchFamily="34" charset="0"/>
            </a:endParaRPr>
          </a:p>
          <a:p>
            <a:pPr eaLnBrk="1" hangingPunct="1">
              <a:lnSpc>
                <a:spcPct val="80000"/>
              </a:lnSpc>
              <a:spcBef>
                <a:spcPct val="20000"/>
              </a:spcBef>
              <a:buFont typeface="Wingdings" panose="05000000000000000000" pitchFamily="2" charset="2"/>
              <a:buNone/>
            </a:pPr>
            <a:r>
              <a:rPr lang="en-US" altLang="en-US" b="1">
                <a:latin typeface="Arial" panose="020B0604020202020204" pitchFamily="34" charset="0"/>
              </a:rPr>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a:extLst>
              <a:ext uri="{FF2B5EF4-FFF2-40B4-BE49-F238E27FC236}">
                <a16:creationId xmlns:a16="http://schemas.microsoft.com/office/drawing/2014/main" id="{8F1A46D7-922C-420F-B041-7681D6DC254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9654E1F-718D-4B8C-8613-D19687D6F62D}" type="slidenum">
              <a:rPr lang="en-US" altLang="en-US" sz="1400"/>
              <a:pPr eaLnBrk="1" hangingPunct="1"/>
              <a:t>80</a:t>
            </a:fld>
            <a:endParaRPr lang="en-US" altLang="en-US" sz="1400"/>
          </a:p>
        </p:txBody>
      </p:sp>
      <p:sp>
        <p:nvSpPr>
          <p:cNvPr id="82947" name="Text Box 1026">
            <a:extLst>
              <a:ext uri="{FF2B5EF4-FFF2-40B4-BE49-F238E27FC236}">
                <a16:creationId xmlns:a16="http://schemas.microsoft.com/office/drawing/2014/main" id="{9F981EA5-A34B-4195-90F6-D2D7030EEE7F}"/>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82948" name="Rectangle 1027">
            <a:extLst>
              <a:ext uri="{FF2B5EF4-FFF2-40B4-BE49-F238E27FC236}">
                <a16:creationId xmlns:a16="http://schemas.microsoft.com/office/drawing/2014/main" id="{5BDA1989-F172-4F5F-AFD9-A21B154CEAD0}"/>
              </a:ext>
            </a:extLst>
          </p:cNvPr>
          <p:cNvSpPr>
            <a:spLocks noChangeArrowheads="1"/>
          </p:cNvSpPr>
          <p:nvPr/>
        </p:nvSpPr>
        <p:spPr bwMode="auto">
          <a:xfrm>
            <a:off x="533400" y="152400"/>
            <a:ext cx="8077200" cy="1066800"/>
          </a:xfrm>
          <a:prstGeom prst="rect">
            <a:avLst/>
          </a:prstGeom>
          <a:solidFill>
            <a:srgbClr val="CCFFCC"/>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latin typeface="Arial" panose="020B0604020202020204" pitchFamily="34" charset="0"/>
              </a:rPr>
              <a:t>Cambrian Period</a:t>
            </a:r>
            <a:endParaRPr lang="en-US" altLang="en-US" sz="3200" b="1">
              <a:latin typeface="Arial" panose="020B0604020202020204" pitchFamily="34" charset="0"/>
            </a:endParaRPr>
          </a:p>
          <a:p>
            <a:pPr algn="ctr" eaLnBrk="1" hangingPunct="1"/>
            <a:r>
              <a:rPr lang="en-US" altLang="en-US" b="1">
                <a:latin typeface="Arial" panose="020B0604020202020204" pitchFamily="34" charset="0"/>
              </a:rPr>
              <a:t>(542-488 Million Years Ago)</a:t>
            </a:r>
            <a:br>
              <a:rPr lang="en-US" altLang="en-US" sz="3200" b="1">
                <a:latin typeface="Arial" panose="020B0604020202020204" pitchFamily="34" charset="0"/>
              </a:rPr>
            </a:br>
            <a:endParaRPr lang="en-US" altLang="en-US" sz="3200" b="1">
              <a:latin typeface="Arial" panose="020B0604020202020204" pitchFamily="34" charset="0"/>
            </a:endParaRPr>
          </a:p>
        </p:txBody>
      </p:sp>
      <p:sp>
        <p:nvSpPr>
          <p:cNvPr id="82949" name="Rectangle 1028">
            <a:extLst>
              <a:ext uri="{FF2B5EF4-FFF2-40B4-BE49-F238E27FC236}">
                <a16:creationId xmlns:a16="http://schemas.microsoft.com/office/drawing/2014/main" id="{203F1CE2-6B09-4885-93AF-6421176ECFBC}"/>
              </a:ext>
            </a:extLst>
          </p:cNvPr>
          <p:cNvSpPr>
            <a:spLocks noChangeArrowheads="1"/>
          </p:cNvSpPr>
          <p:nvPr/>
        </p:nvSpPr>
        <p:spPr bwMode="auto">
          <a:xfrm>
            <a:off x="152400" y="1447800"/>
            <a:ext cx="50292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Invertebrates, including arthropod predators, the trilobites (now extinct) appeared, are abundant. </a:t>
            </a:r>
          </a:p>
          <a:p>
            <a:pPr eaLnBrk="1" hangingPunct="1">
              <a:buFont typeface="Wingdings" panose="05000000000000000000" pitchFamily="2" charset="2"/>
              <a:buChar char="q"/>
            </a:pPr>
            <a:r>
              <a:rPr lang="en-US" altLang="en-US">
                <a:latin typeface="Arial" panose="020B0604020202020204" pitchFamily="34" charset="0"/>
              </a:rPr>
              <a:t>Most currently existing major body plans of animals appear, as well as many bizarre organisms.   </a:t>
            </a:r>
          </a:p>
          <a:p>
            <a:pPr eaLnBrk="1" hangingPunct="1">
              <a:buFont typeface="Wingdings" panose="05000000000000000000" pitchFamily="2" charset="2"/>
              <a:buChar char="q"/>
            </a:pPr>
            <a:r>
              <a:rPr lang="en-US" altLang="en-US">
                <a:latin typeface="Arial" panose="020B0604020202020204" pitchFamily="34" charset="0"/>
              </a:rPr>
              <a:t>Rapid diversification during this period is often referred to as the “Cambrian Explosion.”</a:t>
            </a:r>
          </a:p>
          <a:p>
            <a:pPr eaLnBrk="1" hangingPunct="1">
              <a:buFont typeface="Wingdings" panose="05000000000000000000" pitchFamily="2" charset="2"/>
              <a:buChar char="q"/>
            </a:pPr>
            <a:r>
              <a:rPr lang="en-US" altLang="en-US">
                <a:latin typeface="Arial" panose="020B0604020202020204" pitchFamily="34" charset="0"/>
              </a:rPr>
              <a:t>The Burgess Shale in Canada is famous for lots of Cambrian fossils.</a:t>
            </a:r>
          </a:p>
        </p:txBody>
      </p:sp>
      <p:sp>
        <p:nvSpPr>
          <p:cNvPr id="82950" name="Rectangle 2">
            <a:extLst>
              <a:ext uri="{FF2B5EF4-FFF2-40B4-BE49-F238E27FC236}">
                <a16:creationId xmlns:a16="http://schemas.microsoft.com/office/drawing/2014/main" id="{43E66742-80C9-4CEE-813D-B142790C70D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2951" name="Object 1">
            <a:extLst>
              <a:ext uri="{FF2B5EF4-FFF2-40B4-BE49-F238E27FC236}">
                <a16:creationId xmlns:a16="http://schemas.microsoft.com/office/drawing/2014/main" id="{DFC4D061-BEEA-4D4B-AE90-5D669774C63C}"/>
              </a:ext>
            </a:extLst>
          </p:cNvPr>
          <p:cNvGraphicFramePr>
            <a:graphicFrameLocks noChangeAspect="1"/>
          </p:cNvGraphicFramePr>
          <p:nvPr/>
        </p:nvGraphicFramePr>
        <p:xfrm>
          <a:off x="5334000" y="1295400"/>
          <a:ext cx="3611563" cy="2247900"/>
        </p:xfrm>
        <a:graphic>
          <a:graphicData uri="http://schemas.openxmlformats.org/presentationml/2006/ole">
            <mc:AlternateContent xmlns:mc="http://schemas.openxmlformats.org/markup-compatibility/2006">
              <mc:Choice xmlns:v="urn:schemas-microsoft-com:vml" Requires="v">
                <p:oleObj spid="_x0000_s82955" name="Photo Editor Photo" r:id="rId3" imgW="6190476" imgH="3839111" progId="">
                  <p:embed/>
                </p:oleObj>
              </mc:Choice>
              <mc:Fallback>
                <p:oleObj name="Photo Editor Photo" r:id="rId3" imgW="6190476" imgH="3839111"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6115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952" name="Picture 3">
            <a:extLst>
              <a:ext uri="{FF2B5EF4-FFF2-40B4-BE49-F238E27FC236}">
                <a16:creationId xmlns:a16="http://schemas.microsoft.com/office/drawing/2014/main" id="{DDB9B94C-1257-41B9-A6BD-F9660C7C1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733800"/>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Return 8">
            <a:hlinkClick r:id="rId6" action="ppaction://hlinksldjump" highlightClick="1"/>
            <a:extLst>
              <a:ext uri="{FF2B5EF4-FFF2-40B4-BE49-F238E27FC236}">
                <a16:creationId xmlns:a16="http://schemas.microsoft.com/office/drawing/2014/main" id="{BBEE02E0-E895-41B2-AF96-AF80CABC473F}"/>
              </a:ext>
            </a:extLst>
          </p:cNvPr>
          <p:cNvSpPr/>
          <p:nvPr/>
        </p:nvSpPr>
        <p:spPr>
          <a:xfrm>
            <a:off x="4191000" y="6400800"/>
            <a:ext cx="457200" cy="457200"/>
          </a:xfrm>
          <a:prstGeom prst="actionButtonReturn">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Action Button: Forward or Next 9">
            <a:hlinkClick r:id="" action="ppaction://hlinkshowjump?jump=nextslide" highlightClick="1"/>
            <a:extLst>
              <a:ext uri="{FF2B5EF4-FFF2-40B4-BE49-F238E27FC236}">
                <a16:creationId xmlns:a16="http://schemas.microsoft.com/office/drawing/2014/main" id="{DE2FCB27-7B1B-463C-83CE-602A13B30F86}"/>
              </a:ext>
            </a:extLst>
          </p:cNvPr>
          <p:cNvSpPr/>
          <p:nvPr/>
        </p:nvSpPr>
        <p:spPr>
          <a:xfrm>
            <a:off x="4800600" y="6400800"/>
            <a:ext cx="457200" cy="457200"/>
          </a:xfrm>
          <a:prstGeom prst="actionButtonForwardNex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a:extLst>
              <a:ext uri="{FF2B5EF4-FFF2-40B4-BE49-F238E27FC236}">
                <a16:creationId xmlns:a16="http://schemas.microsoft.com/office/drawing/2014/main" id="{DA559104-683C-4EB3-9237-E17CE11BFEC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03DF00B-493C-4436-B242-A55F430811D9}" type="slidenum">
              <a:rPr lang="en-US" altLang="en-US" sz="1400"/>
              <a:pPr eaLnBrk="1" hangingPunct="1"/>
              <a:t>81</a:t>
            </a:fld>
            <a:endParaRPr lang="en-US" altLang="en-US" sz="1400"/>
          </a:p>
        </p:txBody>
      </p:sp>
      <p:sp>
        <p:nvSpPr>
          <p:cNvPr id="83971" name="Text Box 1026">
            <a:extLst>
              <a:ext uri="{FF2B5EF4-FFF2-40B4-BE49-F238E27FC236}">
                <a16:creationId xmlns:a16="http://schemas.microsoft.com/office/drawing/2014/main" id="{BF2F9E8D-FEA7-4704-87D8-DB99B22B5E84}"/>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83972" name="Rectangle 1027">
            <a:extLst>
              <a:ext uri="{FF2B5EF4-FFF2-40B4-BE49-F238E27FC236}">
                <a16:creationId xmlns:a16="http://schemas.microsoft.com/office/drawing/2014/main" id="{BC7A051B-BEEF-49C6-A0CE-023B4FA0FA84}"/>
              </a:ext>
            </a:extLst>
          </p:cNvPr>
          <p:cNvSpPr>
            <a:spLocks noChangeArrowheads="1"/>
          </p:cNvSpPr>
          <p:nvPr/>
        </p:nvSpPr>
        <p:spPr bwMode="auto">
          <a:xfrm>
            <a:off x="533400" y="152400"/>
            <a:ext cx="8077200" cy="1066800"/>
          </a:xfrm>
          <a:prstGeom prst="rect">
            <a:avLst/>
          </a:prstGeom>
          <a:solidFill>
            <a:srgbClr val="339966"/>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br>
            <a:r>
              <a:rPr lang="en-US" altLang="en-US" sz="4400" b="1">
                <a:solidFill>
                  <a:schemeClr val="bg1"/>
                </a:solidFill>
                <a:latin typeface="Arial" panose="020B0604020202020204" pitchFamily="34" charset="0"/>
              </a:rPr>
              <a:t>Ordovician Period</a:t>
            </a:r>
            <a:endParaRPr lang="en-US" altLang="en-US" sz="3200" b="1">
              <a:solidFill>
                <a:schemeClr val="bg1"/>
              </a:solidFill>
              <a:latin typeface="Arial" panose="020B0604020202020204" pitchFamily="34" charset="0"/>
            </a:endParaRPr>
          </a:p>
          <a:p>
            <a:pPr algn="ctr" eaLnBrk="1" hangingPunct="1"/>
            <a:r>
              <a:rPr lang="en-US" altLang="en-US" b="1">
                <a:solidFill>
                  <a:schemeClr val="bg1"/>
                </a:solidFill>
                <a:latin typeface="Arial" panose="020B0604020202020204" pitchFamily="34" charset="0"/>
              </a:rPr>
              <a:t>(488-444 Million Years Ago)</a:t>
            </a:r>
            <a:br>
              <a:rPr lang="en-US" altLang="en-US" sz="3200" b="1">
                <a:solidFill>
                  <a:schemeClr val="bg1"/>
                </a:solidFill>
              </a:rPr>
            </a:br>
            <a:endParaRPr lang="en-US" altLang="en-US" sz="3200" b="1">
              <a:solidFill>
                <a:schemeClr val="bg1"/>
              </a:solidFill>
            </a:endParaRPr>
          </a:p>
        </p:txBody>
      </p:sp>
      <p:sp>
        <p:nvSpPr>
          <p:cNvPr id="83973" name="Rectangle 1028">
            <a:extLst>
              <a:ext uri="{FF2B5EF4-FFF2-40B4-BE49-F238E27FC236}">
                <a16:creationId xmlns:a16="http://schemas.microsoft.com/office/drawing/2014/main" id="{7B6B74E1-0192-41A9-95BE-E7BC74887E65}"/>
              </a:ext>
            </a:extLst>
          </p:cNvPr>
          <p:cNvSpPr>
            <a:spLocks noChangeArrowheads="1"/>
          </p:cNvSpPr>
          <p:nvPr/>
        </p:nvSpPr>
        <p:spPr bwMode="auto">
          <a:xfrm>
            <a:off x="152400" y="1447800"/>
            <a:ext cx="51054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Marine invertebrates diversify even further.</a:t>
            </a:r>
          </a:p>
          <a:p>
            <a:pPr eaLnBrk="1" hangingPunct="1">
              <a:buFont typeface="Wingdings" panose="05000000000000000000" pitchFamily="2" charset="2"/>
              <a:buChar char="q"/>
            </a:pPr>
            <a:r>
              <a:rPr lang="en-US" altLang="en-US">
                <a:latin typeface="Arial" panose="020B0604020202020204" pitchFamily="34" charset="0"/>
              </a:rPr>
              <a:t>Jawless, armored fish known as ostracoderms, the first vertebrates, appear.</a:t>
            </a:r>
          </a:p>
          <a:p>
            <a:pPr eaLnBrk="1" hangingPunct="1">
              <a:buFont typeface="Wingdings" panose="05000000000000000000" pitchFamily="2" charset="2"/>
              <a:buChar char="q"/>
            </a:pPr>
            <a:r>
              <a:rPr lang="en-US" altLang="en-US">
                <a:latin typeface="Arial" panose="020B0604020202020204" pitchFamily="34" charset="0"/>
              </a:rPr>
              <a:t>Possible first non-vascular plants (without specialized tissues to transport water &amp; nutrients) on land.</a:t>
            </a:r>
          </a:p>
          <a:p>
            <a:pPr eaLnBrk="1" hangingPunct="1">
              <a:buFont typeface="Wingdings" panose="05000000000000000000" pitchFamily="2" charset="2"/>
              <a:buChar char="q"/>
            </a:pPr>
            <a:r>
              <a:rPr lang="en-US" altLang="en-US">
                <a:latin typeface="Arial" panose="020B0604020202020204" pitchFamily="34" charset="0"/>
              </a:rPr>
              <a:t>End of period marked by the second largest extinction of marine life in Earth's history. </a:t>
            </a:r>
          </a:p>
        </p:txBody>
      </p:sp>
      <p:sp>
        <p:nvSpPr>
          <p:cNvPr id="83974" name="Rectangle 2">
            <a:extLst>
              <a:ext uri="{FF2B5EF4-FFF2-40B4-BE49-F238E27FC236}">
                <a16:creationId xmlns:a16="http://schemas.microsoft.com/office/drawing/2014/main" id="{247C359E-2473-4FFB-AC49-36CD0447397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3975" name="Rectangle 4">
            <a:extLst>
              <a:ext uri="{FF2B5EF4-FFF2-40B4-BE49-F238E27FC236}">
                <a16:creationId xmlns:a16="http://schemas.microsoft.com/office/drawing/2014/main" id="{7FFD6846-EEBE-4F91-AEEA-92DB8A2B8C6C}"/>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3976" name="Object 3">
            <a:extLst>
              <a:ext uri="{FF2B5EF4-FFF2-40B4-BE49-F238E27FC236}">
                <a16:creationId xmlns:a16="http://schemas.microsoft.com/office/drawing/2014/main" id="{ACEC31EF-A04B-40A4-8604-EDA60FDC19BF}"/>
              </a:ext>
            </a:extLst>
          </p:cNvPr>
          <p:cNvGraphicFramePr>
            <a:graphicFrameLocks noChangeAspect="1"/>
          </p:cNvGraphicFramePr>
          <p:nvPr/>
        </p:nvGraphicFramePr>
        <p:xfrm>
          <a:off x="5410200" y="1295400"/>
          <a:ext cx="3390900" cy="2555875"/>
        </p:xfrm>
        <a:graphic>
          <a:graphicData uri="http://schemas.openxmlformats.org/presentationml/2006/ole">
            <mc:AlternateContent xmlns:mc="http://schemas.openxmlformats.org/markup-compatibility/2006">
              <mc:Choice xmlns:v="urn:schemas-microsoft-com:vml" Requires="v">
                <p:oleObj spid="_x0000_s83981" name="Photo Editor Photo" r:id="rId3" imgW="6095238" imgH="4571429" progId="">
                  <p:embed/>
                </p:oleObj>
              </mc:Choice>
              <mc:Fallback>
                <p:oleObj name="Photo Editor Photo" r:id="rId3" imgW="6095238" imgH="457142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95400"/>
                        <a:ext cx="33909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Action Button: Return 11">
            <a:hlinkClick r:id="rId5" action="ppaction://hlinksldjump" highlightClick="1"/>
            <a:extLst>
              <a:ext uri="{FF2B5EF4-FFF2-40B4-BE49-F238E27FC236}">
                <a16:creationId xmlns:a16="http://schemas.microsoft.com/office/drawing/2014/main" id="{BDBD5179-7E91-4567-BEDC-992658B1A832}"/>
              </a:ext>
            </a:extLst>
          </p:cNvPr>
          <p:cNvSpPr/>
          <p:nvPr/>
        </p:nvSpPr>
        <p:spPr>
          <a:xfrm>
            <a:off x="4267200" y="6172200"/>
            <a:ext cx="457200" cy="457200"/>
          </a:xfrm>
          <a:prstGeom prst="actionButtonReturn">
            <a:avLst/>
          </a:prstGeom>
          <a:solidFill>
            <a:srgbClr val="339966"/>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Action Button: Forward or Next 12">
            <a:hlinkClick r:id="" action="ppaction://hlinkshowjump?jump=nextslide" highlightClick="1"/>
            <a:extLst>
              <a:ext uri="{FF2B5EF4-FFF2-40B4-BE49-F238E27FC236}">
                <a16:creationId xmlns:a16="http://schemas.microsoft.com/office/drawing/2014/main" id="{A488B58D-3929-4BED-B6B7-813E2C0CB21C}"/>
              </a:ext>
            </a:extLst>
          </p:cNvPr>
          <p:cNvSpPr/>
          <p:nvPr/>
        </p:nvSpPr>
        <p:spPr>
          <a:xfrm>
            <a:off x="4800600" y="6172200"/>
            <a:ext cx="457200" cy="457200"/>
          </a:xfrm>
          <a:prstGeom prst="actionButtonForwardNext">
            <a:avLst/>
          </a:prstGeom>
          <a:solidFill>
            <a:srgbClr val="339966"/>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3979" name="Picture 6">
            <a:extLst>
              <a:ext uri="{FF2B5EF4-FFF2-40B4-BE49-F238E27FC236}">
                <a16:creationId xmlns:a16="http://schemas.microsoft.com/office/drawing/2014/main" id="{8D31F6FB-9A41-4CA7-B59F-C49A7BE46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962400"/>
            <a:ext cx="37338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ction Button: Back or Previous 14">
            <a:hlinkClick r:id="" action="ppaction://hlinkshowjump?jump=previousslide" highlightClick="1"/>
            <a:extLst>
              <a:ext uri="{FF2B5EF4-FFF2-40B4-BE49-F238E27FC236}">
                <a16:creationId xmlns:a16="http://schemas.microsoft.com/office/drawing/2014/main" id="{73A63D4E-5CD8-4226-B3EB-2550321CDE8E}"/>
              </a:ext>
            </a:extLst>
          </p:cNvPr>
          <p:cNvSpPr/>
          <p:nvPr/>
        </p:nvSpPr>
        <p:spPr>
          <a:xfrm>
            <a:off x="3733800" y="6172200"/>
            <a:ext cx="457200" cy="457200"/>
          </a:xfrm>
          <a:prstGeom prst="actionButtonBackPrevious">
            <a:avLst/>
          </a:prstGeom>
          <a:solidFill>
            <a:schemeClr val="accent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a:extLst>
              <a:ext uri="{FF2B5EF4-FFF2-40B4-BE49-F238E27FC236}">
                <a16:creationId xmlns:a16="http://schemas.microsoft.com/office/drawing/2014/main" id="{67C3A9FF-D193-4525-B01E-4A6A86684E2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5EF73CA-A727-4D4F-8E24-FA2774FBD70B}" type="slidenum">
              <a:rPr lang="en-US" altLang="en-US" sz="1400"/>
              <a:pPr eaLnBrk="1" hangingPunct="1"/>
              <a:t>82</a:t>
            </a:fld>
            <a:endParaRPr lang="en-US" altLang="en-US" sz="1400"/>
          </a:p>
        </p:txBody>
      </p:sp>
      <p:sp>
        <p:nvSpPr>
          <p:cNvPr id="84995" name="Text Box 1026">
            <a:extLst>
              <a:ext uri="{FF2B5EF4-FFF2-40B4-BE49-F238E27FC236}">
                <a16:creationId xmlns:a16="http://schemas.microsoft.com/office/drawing/2014/main" id="{851D7EA2-95A6-43B4-9D9B-7674770B7CCF}"/>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60420" name="Rectangle 1027">
            <a:extLst>
              <a:ext uri="{FF2B5EF4-FFF2-40B4-BE49-F238E27FC236}">
                <a16:creationId xmlns:a16="http://schemas.microsoft.com/office/drawing/2014/main" id="{45B9F7F6-3B00-4B2C-87EF-4B99C9C03EEE}"/>
              </a:ext>
            </a:extLst>
          </p:cNvPr>
          <p:cNvSpPr>
            <a:spLocks noChangeArrowheads="1"/>
          </p:cNvSpPr>
          <p:nvPr/>
        </p:nvSpPr>
        <p:spPr bwMode="auto">
          <a:xfrm>
            <a:off x="533400" y="152400"/>
            <a:ext cx="8077200" cy="1066800"/>
          </a:xfrm>
          <a:prstGeom prst="rect">
            <a:avLst/>
          </a:prstGeom>
          <a:solidFill>
            <a:schemeClr val="accent5">
              <a:lumMod val="60000"/>
              <a:lumOff val="40000"/>
            </a:schemeClr>
          </a:solidFill>
          <a:ln w="38100">
            <a:solidFill>
              <a:schemeClr val="tx1"/>
            </a:solidFill>
            <a:miter lim="800000"/>
            <a:headEnd/>
            <a:tailEnd/>
          </a:ln>
        </p:spPr>
        <p:txBody>
          <a:bodyPr anchor="ctr"/>
          <a:lstStyle/>
          <a:p>
            <a:pPr algn="ctr">
              <a:defRPr/>
            </a:pPr>
            <a:br>
              <a:rPr lang="en-US" sz="3600" b="1" dirty="0">
                <a:latin typeface="Arial" pitchFamily="34" charset="0"/>
              </a:rPr>
            </a:br>
            <a:r>
              <a:rPr lang="en-US" sz="4400" b="1" dirty="0">
                <a:latin typeface="Arial" pitchFamily="34" charset="0"/>
              </a:rPr>
              <a:t>Silurian Period</a:t>
            </a:r>
            <a:endParaRPr lang="en-US" sz="3200" b="1" dirty="0">
              <a:latin typeface="Arial" pitchFamily="34" charset="0"/>
            </a:endParaRPr>
          </a:p>
          <a:p>
            <a:pPr algn="ctr">
              <a:defRPr/>
            </a:pPr>
            <a:r>
              <a:rPr lang="en-US" b="1" dirty="0">
                <a:latin typeface="Arial" pitchFamily="34" charset="0"/>
              </a:rPr>
              <a:t>(444-416 Million Years Ago)</a:t>
            </a:r>
            <a:br>
              <a:rPr lang="en-US" sz="3200" b="1" dirty="0">
                <a:latin typeface="Arial" pitchFamily="34" charset="0"/>
              </a:rPr>
            </a:br>
            <a:endParaRPr lang="en-US" sz="3200" b="1" dirty="0">
              <a:latin typeface="Arial" pitchFamily="34" charset="0"/>
            </a:endParaRPr>
          </a:p>
        </p:txBody>
      </p:sp>
      <p:sp>
        <p:nvSpPr>
          <p:cNvPr id="84997" name="Rectangle 1028">
            <a:extLst>
              <a:ext uri="{FF2B5EF4-FFF2-40B4-BE49-F238E27FC236}">
                <a16:creationId xmlns:a16="http://schemas.microsoft.com/office/drawing/2014/main" id="{36F31DDB-C3F9-48F1-8073-B037D9558EA5}"/>
              </a:ext>
            </a:extLst>
          </p:cNvPr>
          <p:cNvSpPr>
            <a:spLocks noChangeArrowheads="1"/>
          </p:cNvSpPr>
          <p:nvPr/>
        </p:nvSpPr>
        <p:spPr bwMode="auto">
          <a:xfrm>
            <a:off x="152400" y="1295400"/>
            <a:ext cx="50292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sz="2800">
                <a:latin typeface="Arial" panose="020B0604020202020204" pitchFamily="34" charset="0"/>
              </a:rPr>
              <a:t>Jawless fish diversify rapidly.</a:t>
            </a:r>
          </a:p>
          <a:p>
            <a:pPr eaLnBrk="1" hangingPunct="1">
              <a:buFont typeface="Wingdings" panose="05000000000000000000" pitchFamily="2" charset="2"/>
              <a:buChar char="q"/>
            </a:pPr>
            <a:r>
              <a:rPr lang="en-US" altLang="en-US" sz="2800">
                <a:latin typeface="Arial" panose="020B0604020202020204" pitchFamily="34" charset="0"/>
              </a:rPr>
              <a:t>The first jawed fishes (acanthodians) appear.</a:t>
            </a:r>
          </a:p>
          <a:p>
            <a:pPr eaLnBrk="1" hangingPunct="1">
              <a:buFont typeface="Wingdings" panose="05000000000000000000" pitchFamily="2" charset="2"/>
              <a:buChar char="q"/>
            </a:pPr>
            <a:r>
              <a:rPr lang="en-US" altLang="en-US" sz="2800">
                <a:latin typeface="Arial" panose="020B0604020202020204" pitchFamily="34" charset="0"/>
              </a:rPr>
              <a:t>First vascular land plants.</a:t>
            </a:r>
          </a:p>
          <a:p>
            <a:pPr eaLnBrk="1" hangingPunct="1">
              <a:buFont typeface="Wingdings" panose="05000000000000000000" pitchFamily="2" charset="2"/>
              <a:buChar char="q"/>
            </a:pPr>
            <a:r>
              <a:rPr lang="en-US" altLang="en-US" sz="2800">
                <a:latin typeface="Arial" panose="020B0604020202020204" pitchFamily="34" charset="0"/>
              </a:rPr>
              <a:t>Forests of mosses lined streams and lakes.</a:t>
            </a:r>
          </a:p>
          <a:p>
            <a:pPr eaLnBrk="1" hangingPunct="1">
              <a:buFont typeface="Wingdings" panose="05000000000000000000" pitchFamily="2" charset="2"/>
              <a:buChar char="q"/>
            </a:pPr>
            <a:r>
              <a:rPr lang="en-US" altLang="en-US" sz="2800">
                <a:latin typeface="Arial" panose="020B0604020202020204" pitchFamily="34" charset="0"/>
              </a:rPr>
              <a:t>Signs of early terrestrial food webs, including the first arachnids and centipedes, indicating that arthropod prey was present.</a:t>
            </a:r>
          </a:p>
        </p:txBody>
      </p:sp>
      <p:sp>
        <p:nvSpPr>
          <p:cNvPr id="84998" name="Rectangle 2">
            <a:extLst>
              <a:ext uri="{FF2B5EF4-FFF2-40B4-BE49-F238E27FC236}">
                <a16:creationId xmlns:a16="http://schemas.microsoft.com/office/drawing/2014/main" id="{BABF1159-6D5D-4452-869F-639299E1049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4999" name="Rectangle 4">
            <a:extLst>
              <a:ext uri="{FF2B5EF4-FFF2-40B4-BE49-F238E27FC236}">
                <a16:creationId xmlns:a16="http://schemas.microsoft.com/office/drawing/2014/main" id="{1259752A-8BD0-4031-A466-C63401CEF24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 name="Action Button: Return 9">
            <a:hlinkClick r:id="rId3" action="ppaction://hlinksldjump" highlightClick="1"/>
            <a:extLst>
              <a:ext uri="{FF2B5EF4-FFF2-40B4-BE49-F238E27FC236}">
                <a16:creationId xmlns:a16="http://schemas.microsoft.com/office/drawing/2014/main" id="{BB035436-5841-40C7-9C46-58E2A4275B46}"/>
              </a:ext>
            </a:extLst>
          </p:cNvPr>
          <p:cNvSpPr/>
          <p:nvPr/>
        </p:nvSpPr>
        <p:spPr>
          <a:xfrm>
            <a:off x="4191000" y="6172200"/>
            <a:ext cx="457200" cy="457200"/>
          </a:xfrm>
          <a:prstGeom prst="actionButtonReturn">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 name="Action Button: Forward or Next 10">
            <a:hlinkClick r:id="" action="ppaction://hlinkshowjump?jump=nextslide" highlightClick="1"/>
            <a:extLst>
              <a:ext uri="{FF2B5EF4-FFF2-40B4-BE49-F238E27FC236}">
                <a16:creationId xmlns:a16="http://schemas.microsoft.com/office/drawing/2014/main" id="{F5B91ED8-DEE7-420D-9B24-DD83B1748E2E}"/>
              </a:ext>
            </a:extLst>
          </p:cNvPr>
          <p:cNvSpPr/>
          <p:nvPr/>
        </p:nvSpPr>
        <p:spPr>
          <a:xfrm>
            <a:off x="4800600" y="6172200"/>
            <a:ext cx="457200" cy="457200"/>
          </a:xfrm>
          <a:prstGeom prst="actionButtonForwardNex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5002" name="Rectangle 4">
            <a:extLst>
              <a:ext uri="{FF2B5EF4-FFF2-40B4-BE49-F238E27FC236}">
                <a16:creationId xmlns:a16="http://schemas.microsoft.com/office/drawing/2014/main" id="{69F26225-A3FE-4555-BBF3-5721433CCFB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5003" name="Object 3">
            <a:extLst>
              <a:ext uri="{FF2B5EF4-FFF2-40B4-BE49-F238E27FC236}">
                <a16:creationId xmlns:a16="http://schemas.microsoft.com/office/drawing/2014/main" id="{ADC32641-D530-4DC0-9831-BE573B3F4DBA}"/>
              </a:ext>
            </a:extLst>
          </p:cNvPr>
          <p:cNvGraphicFramePr>
            <a:graphicFrameLocks noChangeAspect="1"/>
          </p:cNvGraphicFramePr>
          <p:nvPr/>
        </p:nvGraphicFramePr>
        <p:xfrm>
          <a:off x="5486400" y="4114800"/>
          <a:ext cx="3484563" cy="2381250"/>
        </p:xfrm>
        <a:graphic>
          <a:graphicData uri="http://schemas.openxmlformats.org/presentationml/2006/ole">
            <mc:AlternateContent xmlns:mc="http://schemas.openxmlformats.org/markup-compatibility/2006">
              <mc:Choice xmlns:v="urn:schemas-microsoft-com:vml" Requires="v">
                <p:oleObj spid="_x0000_s85007" name="Photo Editor Photo" r:id="rId4" imgW="5315692" imgH="3629532" progId="">
                  <p:embed/>
                </p:oleObj>
              </mc:Choice>
              <mc:Fallback>
                <p:oleObj name="Photo Editor Photo" r:id="rId4" imgW="5315692" imgH="362953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114800"/>
                        <a:ext cx="348456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5004" name="Picture 5">
            <a:extLst>
              <a:ext uri="{FF2B5EF4-FFF2-40B4-BE49-F238E27FC236}">
                <a16:creationId xmlns:a16="http://schemas.microsoft.com/office/drawing/2014/main" id="{AEF7483B-8613-42CA-AAEE-42800F543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371600"/>
            <a:ext cx="16764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6">
            <a:extLst>
              <a:ext uri="{FF2B5EF4-FFF2-40B4-BE49-F238E27FC236}">
                <a16:creationId xmlns:a16="http://schemas.microsoft.com/office/drawing/2014/main" id="{D1DA6907-58EE-417D-AD87-7E18BAB382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676400"/>
            <a:ext cx="18621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ction Button: Back or Previous 15">
            <a:hlinkClick r:id="" action="ppaction://hlinkshowjump?jump=previousslide" highlightClick="1"/>
            <a:extLst>
              <a:ext uri="{FF2B5EF4-FFF2-40B4-BE49-F238E27FC236}">
                <a16:creationId xmlns:a16="http://schemas.microsoft.com/office/drawing/2014/main" id="{6897A61F-A546-4670-A267-B459F3C15093}"/>
              </a:ext>
            </a:extLst>
          </p:cNvPr>
          <p:cNvSpPr/>
          <p:nvPr/>
        </p:nvSpPr>
        <p:spPr>
          <a:xfrm>
            <a:off x="3581400" y="6172200"/>
            <a:ext cx="457200" cy="457200"/>
          </a:xfrm>
          <a:prstGeom prst="actionButtonBackPreviou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a:extLst>
              <a:ext uri="{FF2B5EF4-FFF2-40B4-BE49-F238E27FC236}">
                <a16:creationId xmlns:a16="http://schemas.microsoft.com/office/drawing/2014/main" id="{57A1B130-B3E7-4EB0-BACC-07777C16BEC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440D47F-D214-4E6B-9FF7-AACBCD4B0AE0}" type="slidenum">
              <a:rPr lang="en-US" altLang="en-US" sz="1400"/>
              <a:pPr eaLnBrk="1" hangingPunct="1"/>
              <a:t>83</a:t>
            </a:fld>
            <a:endParaRPr lang="en-US" altLang="en-US" sz="1400"/>
          </a:p>
        </p:txBody>
      </p:sp>
      <p:sp>
        <p:nvSpPr>
          <p:cNvPr id="86019" name="Text Box 1026">
            <a:extLst>
              <a:ext uri="{FF2B5EF4-FFF2-40B4-BE49-F238E27FC236}">
                <a16:creationId xmlns:a16="http://schemas.microsoft.com/office/drawing/2014/main" id="{73350B65-933D-4A56-ABA6-53D344642AD5}"/>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86020" name="Rectangle 1027">
            <a:extLst>
              <a:ext uri="{FF2B5EF4-FFF2-40B4-BE49-F238E27FC236}">
                <a16:creationId xmlns:a16="http://schemas.microsoft.com/office/drawing/2014/main" id="{26D276A6-6A61-4AEF-9302-D201FC7147EC}"/>
              </a:ext>
            </a:extLst>
          </p:cNvPr>
          <p:cNvSpPr>
            <a:spLocks noChangeArrowheads="1"/>
          </p:cNvSpPr>
          <p:nvPr/>
        </p:nvSpPr>
        <p:spPr bwMode="auto">
          <a:xfrm>
            <a:off x="533400" y="152400"/>
            <a:ext cx="8077200" cy="1066800"/>
          </a:xfrm>
          <a:prstGeom prst="rect">
            <a:avLst/>
          </a:prstGeom>
          <a:solidFill>
            <a:srgbClr val="996633"/>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solidFill>
                  <a:schemeClr val="bg1"/>
                </a:solidFill>
                <a:latin typeface="Arial" panose="020B0604020202020204" pitchFamily="34" charset="0"/>
              </a:rPr>
              <a:t>Devonian Period</a:t>
            </a:r>
            <a:endParaRPr lang="en-US" altLang="en-US" sz="3200" b="1">
              <a:solidFill>
                <a:schemeClr val="bg1"/>
              </a:solidFill>
              <a:latin typeface="Arial" panose="020B0604020202020204" pitchFamily="34" charset="0"/>
            </a:endParaRPr>
          </a:p>
          <a:p>
            <a:pPr algn="ctr" eaLnBrk="1" hangingPunct="1"/>
            <a:r>
              <a:rPr lang="en-US" altLang="en-US" b="1">
                <a:solidFill>
                  <a:schemeClr val="bg1"/>
                </a:solidFill>
                <a:latin typeface="Arial" panose="020B0604020202020204" pitchFamily="34" charset="0"/>
              </a:rPr>
              <a:t>(416-359 Million Years Ago)</a:t>
            </a:r>
            <a:br>
              <a:rPr lang="en-US" altLang="en-US" sz="3200" b="1">
                <a:solidFill>
                  <a:schemeClr val="bg1"/>
                </a:solidFill>
                <a:latin typeface="Arial" panose="020B0604020202020204" pitchFamily="34" charset="0"/>
              </a:rPr>
            </a:br>
            <a:endParaRPr lang="en-US" altLang="en-US" sz="3200" b="1">
              <a:solidFill>
                <a:schemeClr val="bg1"/>
              </a:solidFill>
              <a:latin typeface="Arial" panose="020B0604020202020204" pitchFamily="34" charset="0"/>
            </a:endParaRPr>
          </a:p>
        </p:txBody>
      </p:sp>
      <p:sp>
        <p:nvSpPr>
          <p:cNvPr id="86021" name="Rectangle 1028">
            <a:extLst>
              <a:ext uri="{FF2B5EF4-FFF2-40B4-BE49-F238E27FC236}">
                <a16:creationId xmlns:a16="http://schemas.microsoft.com/office/drawing/2014/main" id="{10C2CAD7-B444-4323-8B6F-5E85A3DC0E5A}"/>
              </a:ext>
            </a:extLst>
          </p:cNvPr>
          <p:cNvSpPr>
            <a:spLocks noChangeArrowheads="1"/>
          </p:cNvSpPr>
          <p:nvPr/>
        </p:nvSpPr>
        <p:spPr bwMode="auto">
          <a:xfrm>
            <a:off x="228600" y="1447800"/>
            <a:ext cx="51816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Reefs of corals and red algae, with lots of invertebrates.</a:t>
            </a:r>
          </a:p>
          <a:p>
            <a:pPr eaLnBrk="1" hangingPunct="1">
              <a:buFont typeface="Wingdings" panose="05000000000000000000" pitchFamily="2" charset="2"/>
              <a:buChar char="q"/>
            </a:pPr>
            <a:r>
              <a:rPr lang="en-US" altLang="en-US">
                <a:latin typeface="Arial" panose="020B0604020202020204" pitchFamily="34" charset="0"/>
              </a:rPr>
              <a:t>Coil-shelled cephalopods called ammonoids appeared.</a:t>
            </a:r>
          </a:p>
          <a:p>
            <a:pPr eaLnBrk="1" hangingPunct="1">
              <a:buFont typeface="Wingdings" panose="05000000000000000000" pitchFamily="2" charset="2"/>
              <a:buChar char="q"/>
            </a:pPr>
            <a:r>
              <a:rPr lang="en-US" altLang="en-US">
                <a:latin typeface="Arial" panose="020B0604020202020204" pitchFamily="34" charset="0"/>
              </a:rPr>
              <a:t>Fish diversified, including lobe-finned fishes that evolved into amphibians near end of the period.</a:t>
            </a:r>
          </a:p>
          <a:p>
            <a:pPr eaLnBrk="1" hangingPunct="1">
              <a:buFont typeface="Wingdings" panose="05000000000000000000" pitchFamily="2" charset="2"/>
              <a:buChar char="q"/>
            </a:pPr>
            <a:r>
              <a:rPr lang="en-US" altLang="en-US">
                <a:latin typeface="Arial" panose="020B0604020202020204" pitchFamily="34" charset="0"/>
              </a:rPr>
              <a:t>Giant mosses &amp; ferns, early seed plants on land.</a:t>
            </a:r>
          </a:p>
          <a:p>
            <a:pPr eaLnBrk="1" hangingPunct="1">
              <a:buFont typeface="Wingdings" panose="05000000000000000000" pitchFamily="2" charset="2"/>
              <a:buChar char="q"/>
            </a:pPr>
            <a:r>
              <a:rPr lang="en-US" altLang="en-US">
                <a:latin typeface="Arial" panose="020B0604020202020204" pitchFamily="34" charset="0"/>
              </a:rPr>
              <a:t>Another major extinction wiped out lots of invertebrates (including most trilobites) and jawless fish.</a:t>
            </a:r>
          </a:p>
        </p:txBody>
      </p:sp>
      <p:sp>
        <p:nvSpPr>
          <p:cNvPr id="86022" name="Rectangle 2">
            <a:extLst>
              <a:ext uri="{FF2B5EF4-FFF2-40B4-BE49-F238E27FC236}">
                <a16:creationId xmlns:a16="http://schemas.microsoft.com/office/drawing/2014/main" id="{A0FBEE43-408F-4524-9D23-0577CE565D1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6023" name="Rectangle 4">
            <a:extLst>
              <a:ext uri="{FF2B5EF4-FFF2-40B4-BE49-F238E27FC236}">
                <a16:creationId xmlns:a16="http://schemas.microsoft.com/office/drawing/2014/main" id="{7FE198DD-8966-4A85-A344-098A3D54102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6024" name="Rectangle 4">
            <a:extLst>
              <a:ext uri="{FF2B5EF4-FFF2-40B4-BE49-F238E27FC236}">
                <a16:creationId xmlns:a16="http://schemas.microsoft.com/office/drawing/2014/main" id="{4883D262-FBF3-4365-99C1-CD7169D9C75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6025" name="Object 3">
            <a:extLst>
              <a:ext uri="{FF2B5EF4-FFF2-40B4-BE49-F238E27FC236}">
                <a16:creationId xmlns:a16="http://schemas.microsoft.com/office/drawing/2014/main" id="{F5370CE7-E304-45AA-84E0-5CCBF4A1F775}"/>
              </a:ext>
            </a:extLst>
          </p:cNvPr>
          <p:cNvGraphicFramePr>
            <a:graphicFrameLocks noChangeAspect="1"/>
          </p:cNvGraphicFramePr>
          <p:nvPr/>
        </p:nvGraphicFramePr>
        <p:xfrm>
          <a:off x="5562600" y="1295400"/>
          <a:ext cx="3387725" cy="2543175"/>
        </p:xfrm>
        <a:graphic>
          <a:graphicData uri="http://schemas.openxmlformats.org/presentationml/2006/ole">
            <mc:AlternateContent xmlns:mc="http://schemas.openxmlformats.org/markup-compatibility/2006">
              <mc:Choice xmlns:v="urn:schemas-microsoft-com:vml" Requires="v">
                <p:oleObj spid="_x0000_s86031" name="Photo Editor Photo" r:id="rId3" imgW="4877481" imgH="3657143" progId="">
                  <p:embed/>
                </p:oleObj>
              </mc:Choice>
              <mc:Fallback>
                <p:oleObj name="Photo Editor Photo" r:id="rId3" imgW="4877481" imgH="365714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3877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6026" name="Picture 5">
            <a:extLst>
              <a:ext uri="{FF2B5EF4-FFF2-40B4-BE49-F238E27FC236}">
                <a16:creationId xmlns:a16="http://schemas.microsoft.com/office/drawing/2014/main" id="{CF5D8B8E-612E-453D-97A9-466605E7B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886200"/>
            <a:ext cx="34321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ction Button: Return 12">
            <a:hlinkClick r:id="rId6" action="ppaction://hlinksldjump" highlightClick="1"/>
            <a:extLst>
              <a:ext uri="{FF2B5EF4-FFF2-40B4-BE49-F238E27FC236}">
                <a16:creationId xmlns:a16="http://schemas.microsoft.com/office/drawing/2014/main" id="{A84EDB46-45C7-4A26-A32C-DE5C64D25BC5}"/>
              </a:ext>
            </a:extLst>
          </p:cNvPr>
          <p:cNvSpPr/>
          <p:nvPr/>
        </p:nvSpPr>
        <p:spPr>
          <a:xfrm>
            <a:off x="5791200" y="6248400"/>
            <a:ext cx="457200" cy="457200"/>
          </a:xfrm>
          <a:prstGeom prst="actionButtonReturn">
            <a:avLst/>
          </a:prstGeom>
          <a:solidFill>
            <a:srgbClr val="996633"/>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Action Button: Forward or Next 13">
            <a:hlinkClick r:id="" action="ppaction://hlinkshowjump?jump=nextslide" highlightClick="1"/>
            <a:extLst>
              <a:ext uri="{FF2B5EF4-FFF2-40B4-BE49-F238E27FC236}">
                <a16:creationId xmlns:a16="http://schemas.microsoft.com/office/drawing/2014/main" id="{CC8C4396-3D59-46E8-8567-6BF5C14A897C}"/>
              </a:ext>
            </a:extLst>
          </p:cNvPr>
          <p:cNvSpPr/>
          <p:nvPr/>
        </p:nvSpPr>
        <p:spPr>
          <a:xfrm>
            <a:off x="6400800" y="6248400"/>
            <a:ext cx="457200" cy="457200"/>
          </a:xfrm>
          <a:prstGeom prst="actionButtonForwardNext">
            <a:avLst/>
          </a:prstGeom>
          <a:solidFill>
            <a:srgbClr val="996633"/>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29" name="Rectangle 7">
            <a:extLst>
              <a:ext uri="{FF2B5EF4-FFF2-40B4-BE49-F238E27FC236}">
                <a16:creationId xmlns:a16="http://schemas.microsoft.com/office/drawing/2014/main" id="{8B8677DA-CBE0-4916-840F-BFE976B145E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 name="Action Button: Back or Previous 16">
            <a:hlinkClick r:id="" action="ppaction://hlinkshowjump?jump=previousslide" highlightClick="1"/>
            <a:extLst>
              <a:ext uri="{FF2B5EF4-FFF2-40B4-BE49-F238E27FC236}">
                <a16:creationId xmlns:a16="http://schemas.microsoft.com/office/drawing/2014/main" id="{A844D054-A3A2-4223-8D36-3D4302261A99}"/>
              </a:ext>
            </a:extLst>
          </p:cNvPr>
          <p:cNvSpPr/>
          <p:nvPr/>
        </p:nvSpPr>
        <p:spPr>
          <a:xfrm>
            <a:off x="5181600" y="6248400"/>
            <a:ext cx="457200" cy="457200"/>
          </a:xfrm>
          <a:prstGeom prst="actionButtonBackPrevious">
            <a:avLst/>
          </a:prstGeom>
          <a:solidFill>
            <a:srgbClr val="9966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a:extLst>
              <a:ext uri="{FF2B5EF4-FFF2-40B4-BE49-F238E27FC236}">
                <a16:creationId xmlns:a16="http://schemas.microsoft.com/office/drawing/2014/main" id="{6830D8C9-363D-4E5C-8156-4DA675DC5B87}"/>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A9D0A9A-B675-4976-9C89-7F32B609DC54}" type="slidenum">
              <a:rPr lang="en-US" altLang="en-US" sz="1400"/>
              <a:pPr eaLnBrk="1" hangingPunct="1"/>
              <a:t>84</a:t>
            </a:fld>
            <a:endParaRPr lang="en-US" altLang="en-US" sz="1400"/>
          </a:p>
        </p:txBody>
      </p:sp>
      <p:sp>
        <p:nvSpPr>
          <p:cNvPr id="87043" name="Text Box 1026">
            <a:extLst>
              <a:ext uri="{FF2B5EF4-FFF2-40B4-BE49-F238E27FC236}">
                <a16:creationId xmlns:a16="http://schemas.microsoft.com/office/drawing/2014/main" id="{2AC1199F-E485-4E53-A1EB-78D3D1CB3322}"/>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87044" name="Rectangle 1027">
            <a:extLst>
              <a:ext uri="{FF2B5EF4-FFF2-40B4-BE49-F238E27FC236}">
                <a16:creationId xmlns:a16="http://schemas.microsoft.com/office/drawing/2014/main" id="{B4C29DA7-8292-4DF5-BDAA-9C9201540F43}"/>
              </a:ext>
            </a:extLst>
          </p:cNvPr>
          <p:cNvSpPr>
            <a:spLocks noChangeArrowheads="1"/>
          </p:cNvSpPr>
          <p:nvPr/>
        </p:nvSpPr>
        <p:spPr bwMode="auto">
          <a:xfrm>
            <a:off x="533400" y="152400"/>
            <a:ext cx="8077200" cy="1066800"/>
          </a:xfrm>
          <a:prstGeom prst="rect">
            <a:avLst/>
          </a:prstGeom>
          <a:solidFill>
            <a:srgbClr val="009999"/>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solidFill>
                  <a:schemeClr val="bg1"/>
                </a:solidFill>
                <a:latin typeface="Arial" panose="020B0604020202020204" pitchFamily="34" charset="0"/>
              </a:rPr>
              <a:t>Carboniferous Period</a:t>
            </a:r>
            <a:endParaRPr lang="en-US" altLang="en-US" sz="3200" b="1">
              <a:solidFill>
                <a:schemeClr val="bg1"/>
              </a:solidFill>
              <a:latin typeface="Arial" panose="020B0604020202020204" pitchFamily="34" charset="0"/>
            </a:endParaRPr>
          </a:p>
          <a:p>
            <a:pPr algn="ctr" eaLnBrk="1" hangingPunct="1"/>
            <a:r>
              <a:rPr lang="en-US" altLang="en-US" b="1">
                <a:solidFill>
                  <a:schemeClr val="bg1"/>
                </a:solidFill>
                <a:latin typeface="Arial" panose="020B0604020202020204" pitchFamily="34" charset="0"/>
              </a:rPr>
              <a:t>(359-299 Million Years Ago)</a:t>
            </a:r>
            <a:br>
              <a:rPr lang="en-US" altLang="en-US" sz="3200" b="1">
                <a:solidFill>
                  <a:schemeClr val="bg1"/>
                </a:solidFill>
                <a:latin typeface="Arial" panose="020B0604020202020204" pitchFamily="34" charset="0"/>
              </a:rPr>
            </a:br>
            <a:endParaRPr lang="en-US" altLang="en-US" sz="3200" b="1">
              <a:solidFill>
                <a:schemeClr val="bg1"/>
              </a:solidFill>
              <a:latin typeface="Arial" panose="020B0604020202020204" pitchFamily="34" charset="0"/>
            </a:endParaRPr>
          </a:p>
        </p:txBody>
      </p:sp>
      <p:sp>
        <p:nvSpPr>
          <p:cNvPr id="87045" name="Rectangle 1028">
            <a:extLst>
              <a:ext uri="{FF2B5EF4-FFF2-40B4-BE49-F238E27FC236}">
                <a16:creationId xmlns:a16="http://schemas.microsoft.com/office/drawing/2014/main" id="{AB0D0023-DDB2-4549-806E-40D246628F16}"/>
              </a:ext>
            </a:extLst>
          </p:cNvPr>
          <p:cNvSpPr>
            <a:spLocks noChangeArrowheads="1"/>
          </p:cNvSpPr>
          <p:nvPr/>
        </p:nvSpPr>
        <p:spPr bwMode="auto">
          <a:xfrm>
            <a:off x="228600" y="1371600"/>
            <a:ext cx="51816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Bony fish and sharks similar to modern groups.</a:t>
            </a:r>
          </a:p>
          <a:p>
            <a:pPr eaLnBrk="1" hangingPunct="1">
              <a:buFont typeface="Wingdings" panose="05000000000000000000" pitchFamily="2" charset="2"/>
              <a:buChar char="q"/>
            </a:pPr>
            <a:r>
              <a:rPr lang="en-US" altLang="en-US">
                <a:latin typeface="Arial" panose="020B0604020202020204" pitchFamily="34" charset="0"/>
              </a:rPr>
              <a:t>First freshwater clams.</a:t>
            </a:r>
          </a:p>
          <a:p>
            <a:pPr eaLnBrk="1" hangingPunct="1">
              <a:buFont typeface="Wingdings" panose="05000000000000000000" pitchFamily="2" charset="2"/>
              <a:buChar char="q"/>
            </a:pPr>
            <a:r>
              <a:rPr lang="en-US" altLang="en-US">
                <a:latin typeface="Arial" panose="020B0604020202020204" pitchFamily="34" charset="0"/>
              </a:rPr>
              <a:t>Humid, tropical climates with no well-defined seasons.</a:t>
            </a:r>
          </a:p>
          <a:p>
            <a:pPr eaLnBrk="1" hangingPunct="1">
              <a:buFont typeface="Wingdings" panose="05000000000000000000" pitchFamily="2" charset="2"/>
              <a:buChar char="q"/>
            </a:pPr>
            <a:r>
              <a:rPr lang="en-US" altLang="en-US">
                <a:latin typeface="Arial" panose="020B0604020202020204" pitchFamily="34" charset="0"/>
              </a:rPr>
              <a:t>Swampy forests of ferns and their relatives.</a:t>
            </a:r>
          </a:p>
          <a:p>
            <a:pPr eaLnBrk="1" hangingPunct="1">
              <a:buFont typeface="Wingdings" panose="05000000000000000000" pitchFamily="2" charset="2"/>
              <a:buChar char="q"/>
            </a:pPr>
            <a:r>
              <a:rPr lang="en-US" altLang="en-US">
                <a:latin typeface="Arial" panose="020B0604020202020204" pitchFamily="34" charset="0"/>
              </a:rPr>
              <a:t>Winged insects (cockroaches, mayflies, dragonflies) attained huge sizes.</a:t>
            </a:r>
          </a:p>
          <a:p>
            <a:pPr eaLnBrk="1" hangingPunct="1">
              <a:buFont typeface="Wingdings" panose="05000000000000000000" pitchFamily="2" charset="2"/>
              <a:buChar char="q"/>
            </a:pPr>
            <a:r>
              <a:rPr lang="en-US" altLang="en-US">
                <a:latin typeface="Arial" panose="020B0604020202020204" pitchFamily="34" charset="0"/>
              </a:rPr>
              <a:t>Numerous amphibians.</a:t>
            </a:r>
          </a:p>
          <a:p>
            <a:pPr eaLnBrk="1" hangingPunct="1">
              <a:buFont typeface="Wingdings" panose="05000000000000000000" pitchFamily="2" charset="2"/>
              <a:buChar char="q"/>
            </a:pPr>
            <a:r>
              <a:rPr lang="en-US" altLang="en-US">
                <a:latin typeface="Arial" panose="020B0604020202020204" pitchFamily="34" charset="0"/>
              </a:rPr>
              <a:t>First lizard-like reptiles.</a:t>
            </a:r>
          </a:p>
        </p:txBody>
      </p:sp>
      <p:sp>
        <p:nvSpPr>
          <p:cNvPr id="87046" name="Rectangle 2">
            <a:extLst>
              <a:ext uri="{FF2B5EF4-FFF2-40B4-BE49-F238E27FC236}">
                <a16:creationId xmlns:a16="http://schemas.microsoft.com/office/drawing/2014/main" id="{D780CCE1-6759-4796-9476-FD4E03C24B9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7047" name="Rectangle 4">
            <a:extLst>
              <a:ext uri="{FF2B5EF4-FFF2-40B4-BE49-F238E27FC236}">
                <a16:creationId xmlns:a16="http://schemas.microsoft.com/office/drawing/2014/main" id="{B25C7357-B266-4DC2-B5F3-FFAADE67A443}"/>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7048" name="Rectangle 4">
            <a:extLst>
              <a:ext uri="{FF2B5EF4-FFF2-40B4-BE49-F238E27FC236}">
                <a16:creationId xmlns:a16="http://schemas.microsoft.com/office/drawing/2014/main" id="{93DBD037-6278-4929-8A85-18D47D8FDC1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7049" name="Rectangle 4">
            <a:extLst>
              <a:ext uri="{FF2B5EF4-FFF2-40B4-BE49-F238E27FC236}">
                <a16:creationId xmlns:a16="http://schemas.microsoft.com/office/drawing/2014/main" id="{064C1599-B41D-47E4-B627-35109C33466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7050" name="Object 3">
            <a:extLst>
              <a:ext uri="{FF2B5EF4-FFF2-40B4-BE49-F238E27FC236}">
                <a16:creationId xmlns:a16="http://schemas.microsoft.com/office/drawing/2014/main" id="{6EDB1B40-90B2-438F-92BE-0071CB43693C}"/>
              </a:ext>
            </a:extLst>
          </p:cNvPr>
          <p:cNvGraphicFramePr>
            <a:graphicFrameLocks noChangeAspect="1"/>
          </p:cNvGraphicFramePr>
          <p:nvPr/>
        </p:nvGraphicFramePr>
        <p:xfrm>
          <a:off x="5410200" y="1295400"/>
          <a:ext cx="3513138" cy="2362200"/>
        </p:xfrm>
        <a:graphic>
          <a:graphicData uri="http://schemas.openxmlformats.org/presentationml/2006/ole">
            <mc:AlternateContent xmlns:mc="http://schemas.openxmlformats.org/markup-compatibility/2006">
              <mc:Choice xmlns:v="urn:schemas-microsoft-com:vml" Requires="v">
                <p:oleObj spid="_x0000_s87055" name="Photo Editor Photo" r:id="rId3" imgW="4877481" imgH="3277057" progId="">
                  <p:embed/>
                </p:oleObj>
              </mc:Choice>
              <mc:Fallback>
                <p:oleObj name="Photo Editor Photo" r:id="rId3" imgW="4877481" imgH="3277057"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95400"/>
                        <a:ext cx="35131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7051" name="Picture 5">
            <a:extLst>
              <a:ext uri="{FF2B5EF4-FFF2-40B4-BE49-F238E27FC236}">
                <a16:creationId xmlns:a16="http://schemas.microsoft.com/office/drawing/2014/main" id="{5C228EBE-CB33-485C-B385-615172151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657600"/>
            <a:ext cx="35052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ction Button: Return 13">
            <a:hlinkClick r:id="rId6" action="ppaction://hlinksldjump" highlightClick="1"/>
            <a:extLst>
              <a:ext uri="{FF2B5EF4-FFF2-40B4-BE49-F238E27FC236}">
                <a16:creationId xmlns:a16="http://schemas.microsoft.com/office/drawing/2014/main" id="{237DA7F2-BE34-40F8-AD9B-51064AE7A9A3}"/>
              </a:ext>
            </a:extLst>
          </p:cNvPr>
          <p:cNvSpPr/>
          <p:nvPr/>
        </p:nvSpPr>
        <p:spPr>
          <a:xfrm>
            <a:off x="4876800" y="6172200"/>
            <a:ext cx="457200" cy="457200"/>
          </a:xfrm>
          <a:prstGeom prst="actionButtonReturn">
            <a:avLst/>
          </a:prstGeom>
          <a:solidFill>
            <a:srgbClr val="009999"/>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Action Button: Forward or Next 14">
            <a:hlinkClick r:id="" action="ppaction://hlinkshowjump?jump=nextslide" highlightClick="1"/>
            <a:extLst>
              <a:ext uri="{FF2B5EF4-FFF2-40B4-BE49-F238E27FC236}">
                <a16:creationId xmlns:a16="http://schemas.microsoft.com/office/drawing/2014/main" id="{281DF956-D9CA-4DDA-B1A0-6E75076BD095}"/>
              </a:ext>
            </a:extLst>
          </p:cNvPr>
          <p:cNvSpPr/>
          <p:nvPr/>
        </p:nvSpPr>
        <p:spPr>
          <a:xfrm>
            <a:off x="5486400" y="6172200"/>
            <a:ext cx="457200" cy="457200"/>
          </a:xfrm>
          <a:prstGeom prst="actionButtonForwardNext">
            <a:avLst/>
          </a:prstGeom>
          <a:solidFill>
            <a:srgbClr val="009999"/>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Action Button: Back or Previous 15">
            <a:hlinkClick r:id="" action="ppaction://hlinkshowjump?jump=previousslide" highlightClick="1"/>
            <a:extLst>
              <a:ext uri="{FF2B5EF4-FFF2-40B4-BE49-F238E27FC236}">
                <a16:creationId xmlns:a16="http://schemas.microsoft.com/office/drawing/2014/main" id="{F5F8BA67-D6FD-4C51-B864-3383F5CC1D56}"/>
              </a:ext>
            </a:extLst>
          </p:cNvPr>
          <p:cNvSpPr/>
          <p:nvPr/>
        </p:nvSpPr>
        <p:spPr>
          <a:xfrm>
            <a:off x="4267200" y="6172200"/>
            <a:ext cx="457200" cy="457200"/>
          </a:xfrm>
          <a:prstGeom prst="actionButtonBackPrevious">
            <a:avLst/>
          </a:prstGeom>
          <a:solidFill>
            <a:srgbClr val="00808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a:extLst>
              <a:ext uri="{FF2B5EF4-FFF2-40B4-BE49-F238E27FC236}">
                <a16:creationId xmlns:a16="http://schemas.microsoft.com/office/drawing/2014/main" id="{4C8AA507-12F7-4849-B3D3-184E89344834}"/>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6C45206-18CB-4E3C-9091-573C134CDAB0}" type="slidenum">
              <a:rPr lang="en-US" altLang="en-US" sz="1400"/>
              <a:pPr eaLnBrk="1" hangingPunct="1"/>
              <a:t>85</a:t>
            </a:fld>
            <a:endParaRPr lang="en-US" altLang="en-US" sz="1400"/>
          </a:p>
        </p:txBody>
      </p:sp>
      <p:sp>
        <p:nvSpPr>
          <p:cNvPr id="88067" name="Text Box 1026">
            <a:extLst>
              <a:ext uri="{FF2B5EF4-FFF2-40B4-BE49-F238E27FC236}">
                <a16:creationId xmlns:a16="http://schemas.microsoft.com/office/drawing/2014/main" id="{5173DE73-EC0A-4831-ABC1-3E2D681DD7E7}"/>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88068" name="Rectangle 1027">
            <a:extLst>
              <a:ext uri="{FF2B5EF4-FFF2-40B4-BE49-F238E27FC236}">
                <a16:creationId xmlns:a16="http://schemas.microsoft.com/office/drawing/2014/main" id="{AA91BAE6-180E-4E10-8FFD-FF3EE6E001EE}"/>
              </a:ext>
            </a:extLst>
          </p:cNvPr>
          <p:cNvSpPr>
            <a:spLocks noChangeArrowheads="1"/>
          </p:cNvSpPr>
          <p:nvPr/>
        </p:nvSpPr>
        <p:spPr bwMode="auto">
          <a:xfrm>
            <a:off x="533400" y="152400"/>
            <a:ext cx="8077200" cy="1066800"/>
          </a:xfrm>
          <a:prstGeom prst="rect">
            <a:avLst/>
          </a:prstGeom>
          <a:solidFill>
            <a:srgbClr val="CC3300"/>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solidFill>
                  <a:schemeClr val="bg1"/>
                </a:solidFill>
                <a:latin typeface="Arial" panose="020B0604020202020204" pitchFamily="34" charset="0"/>
              </a:rPr>
              <a:t>Permian Period</a:t>
            </a:r>
            <a:endParaRPr lang="en-US" altLang="en-US" sz="3200" b="1">
              <a:solidFill>
                <a:schemeClr val="bg1"/>
              </a:solidFill>
              <a:latin typeface="Arial" panose="020B0604020202020204" pitchFamily="34" charset="0"/>
            </a:endParaRPr>
          </a:p>
          <a:p>
            <a:pPr algn="ctr" eaLnBrk="1" hangingPunct="1"/>
            <a:r>
              <a:rPr lang="en-US" altLang="en-US" b="1">
                <a:solidFill>
                  <a:schemeClr val="bg1"/>
                </a:solidFill>
                <a:latin typeface="Arial" panose="020B0604020202020204" pitchFamily="34" charset="0"/>
              </a:rPr>
              <a:t>(299-251Million Years Ago)</a:t>
            </a:r>
            <a:br>
              <a:rPr lang="en-US" altLang="en-US" sz="3200" b="1">
                <a:solidFill>
                  <a:schemeClr val="bg1"/>
                </a:solidFill>
                <a:latin typeface="Arial" panose="020B0604020202020204" pitchFamily="34" charset="0"/>
              </a:rPr>
            </a:br>
            <a:endParaRPr lang="en-US" altLang="en-US" sz="3200" b="1">
              <a:solidFill>
                <a:schemeClr val="bg1"/>
              </a:solidFill>
              <a:latin typeface="Arial" panose="020B0604020202020204" pitchFamily="34" charset="0"/>
            </a:endParaRPr>
          </a:p>
        </p:txBody>
      </p:sp>
      <p:sp>
        <p:nvSpPr>
          <p:cNvPr id="88069" name="Rectangle 1028">
            <a:extLst>
              <a:ext uri="{FF2B5EF4-FFF2-40B4-BE49-F238E27FC236}">
                <a16:creationId xmlns:a16="http://schemas.microsoft.com/office/drawing/2014/main" id="{0E17E78D-BAA5-42C9-B2B6-E4786BBF3663}"/>
              </a:ext>
            </a:extLst>
          </p:cNvPr>
          <p:cNvSpPr>
            <a:spLocks noChangeArrowheads="1"/>
          </p:cNvSpPr>
          <p:nvPr/>
        </p:nvSpPr>
        <p:spPr bwMode="auto">
          <a:xfrm>
            <a:off x="228600" y="1295400"/>
            <a:ext cx="52578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sz="2800">
                <a:latin typeface="Arial" panose="020B0604020202020204" pitchFamily="34" charset="0"/>
              </a:rPr>
              <a:t>Earth's landmasses drifted together to form Pangaea.</a:t>
            </a:r>
          </a:p>
          <a:p>
            <a:pPr eaLnBrk="1" hangingPunct="1">
              <a:buFont typeface="Wingdings" panose="05000000000000000000" pitchFamily="2" charset="2"/>
              <a:buChar char="q"/>
            </a:pPr>
            <a:r>
              <a:rPr lang="en-US" altLang="en-US" sz="2800">
                <a:latin typeface="Arial" panose="020B0604020202020204" pitchFamily="34" charset="0"/>
              </a:rPr>
              <a:t>Diversification of terrestrial fungi, arthropods, and plants.</a:t>
            </a:r>
          </a:p>
          <a:p>
            <a:pPr eaLnBrk="1" hangingPunct="1">
              <a:buFont typeface="Wingdings" panose="05000000000000000000" pitchFamily="2" charset="2"/>
              <a:buChar char="q"/>
            </a:pPr>
            <a:r>
              <a:rPr lang="en-US" altLang="en-US" sz="2800">
                <a:latin typeface="Arial" panose="020B0604020202020204" pitchFamily="34" charset="0"/>
              </a:rPr>
              <a:t>Early conifers (similar to modern pines).</a:t>
            </a:r>
          </a:p>
          <a:p>
            <a:pPr eaLnBrk="1" hangingPunct="1">
              <a:buFont typeface="Wingdings" panose="05000000000000000000" pitchFamily="2" charset="2"/>
              <a:buChar char="q"/>
            </a:pPr>
            <a:r>
              <a:rPr lang="en-US" altLang="en-US" sz="2800">
                <a:latin typeface="Arial" panose="020B0604020202020204" pitchFamily="34" charset="0"/>
              </a:rPr>
              <a:t>Radiation of reptiles.</a:t>
            </a:r>
          </a:p>
          <a:p>
            <a:pPr eaLnBrk="1" hangingPunct="1">
              <a:buFont typeface="Wingdings" panose="05000000000000000000" pitchFamily="2" charset="2"/>
              <a:buChar char="q"/>
            </a:pPr>
            <a:r>
              <a:rPr lang="en-US" altLang="en-US" sz="2800">
                <a:latin typeface="Arial" panose="020B0604020202020204" pitchFamily="34" charset="0"/>
              </a:rPr>
              <a:t>At end of period, largest extinction of marine life in Earth's history, with around 96% of marine life (including all trilobites) wiped out.</a:t>
            </a:r>
          </a:p>
        </p:txBody>
      </p:sp>
      <p:sp>
        <p:nvSpPr>
          <p:cNvPr id="88070" name="Rectangle 2">
            <a:extLst>
              <a:ext uri="{FF2B5EF4-FFF2-40B4-BE49-F238E27FC236}">
                <a16:creationId xmlns:a16="http://schemas.microsoft.com/office/drawing/2014/main" id="{60AFA947-E339-4C21-9B04-4407C60D666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8071" name="Rectangle 4">
            <a:extLst>
              <a:ext uri="{FF2B5EF4-FFF2-40B4-BE49-F238E27FC236}">
                <a16:creationId xmlns:a16="http://schemas.microsoft.com/office/drawing/2014/main" id="{861515C1-12AF-4603-868C-CEB6B60BC2C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8072" name="Rectangle 4">
            <a:extLst>
              <a:ext uri="{FF2B5EF4-FFF2-40B4-BE49-F238E27FC236}">
                <a16:creationId xmlns:a16="http://schemas.microsoft.com/office/drawing/2014/main" id="{EE10D671-E877-4649-9376-D3767EBD0B7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8073" name="Rectangle 4">
            <a:extLst>
              <a:ext uri="{FF2B5EF4-FFF2-40B4-BE49-F238E27FC236}">
                <a16:creationId xmlns:a16="http://schemas.microsoft.com/office/drawing/2014/main" id="{05505DCC-BCE1-4412-B414-DD402337C4C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8074" name="Rectangle 4">
            <a:extLst>
              <a:ext uri="{FF2B5EF4-FFF2-40B4-BE49-F238E27FC236}">
                <a16:creationId xmlns:a16="http://schemas.microsoft.com/office/drawing/2014/main" id="{5915091C-42D4-4021-B1A7-A56576CE079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8075" name="Object 3">
            <a:extLst>
              <a:ext uri="{FF2B5EF4-FFF2-40B4-BE49-F238E27FC236}">
                <a16:creationId xmlns:a16="http://schemas.microsoft.com/office/drawing/2014/main" id="{B1A8117F-1ABA-4419-92E8-5631D22A6ACB}"/>
              </a:ext>
            </a:extLst>
          </p:cNvPr>
          <p:cNvGraphicFramePr>
            <a:graphicFrameLocks noChangeAspect="1"/>
          </p:cNvGraphicFramePr>
          <p:nvPr/>
        </p:nvGraphicFramePr>
        <p:xfrm>
          <a:off x="5715000" y="1371600"/>
          <a:ext cx="2924175" cy="2411413"/>
        </p:xfrm>
        <a:graphic>
          <a:graphicData uri="http://schemas.openxmlformats.org/presentationml/2006/ole">
            <mc:AlternateContent xmlns:mc="http://schemas.openxmlformats.org/markup-compatibility/2006">
              <mc:Choice xmlns:v="urn:schemas-microsoft-com:vml" Requires="v">
                <p:oleObj spid="_x0000_s88080" name="Photo Editor Photo" r:id="rId3" imgW="2676899" imgH="2209524" progId="">
                  <p:embed/>
                </p:oleObj>
              </mc:Choice>
              <mc:Fallback>
                <p:oleObj name="Photo Editor Photo" r:id="rId3" imgW="2676899" imgH="2209524"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371600"/>
                        <a:ext cx="292417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8076" name="Picture 13">
            <a:extLst>
              <a:ext uri="{FF2B5EF4-FFF2-40B4-BE49-F238E27FC236}">
                <a16:creationId xmlns:a16="http://schemas.microsoft.com/office/drawing/2014/main" id="{53D64822-3862-4FAE-AF5D-0FCB1B2AD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810000"/>
            <a:ext cx="32956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ction Button: Return 14">
            <a:hlinkClick r:id="rId6" action="ppaction://hlinksldjump" highlightClick="1"/>
            <a:extLst>
              <a:ext uri="{FF2B5EF4-FFF2-40B4-BE49-F238E27FC236}">
                <a16:creationId xmlns:a16="http://schemas.microsoft.com/office/drawing/2014/main" id="{FEE21454-CD55-41B1-ACA0-AAF2ED4BCBD0}"/>
              </a:ext>
            </a:extLst>
          </p:cNvPr>
          <p:cNvSpPr/>
          <p:nvPr/>
        </p:nvSpPr>
        <p:spPr>
          <a:xfrm>
            <a:off x="4267200" y="6172200"/>
            <a:ext cx="457200" cy="457200"/>
          </a:xfrm>
          <a:prstGeom prst="actionButtonReturn">
            <a:avLst/>
          </a:prstGeom>
          <a:solidFill>
            <a:srgbClr val="CC3300"/>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Action Button: Forward or Next 15">
            <a:hlinkClick r:id="" action="ppaction://hlinkshowjump?jump=nextslide" highlightClick="1"/>
            <a:extLst>
              <a:ext uri="{FF2B5EF4-FFF2-40B4-BE49-F238E27FC236}">
                <a16:creationId xmlns:a16="http://schemas.microsoft.com/office/drawing/2014/main" id="{CF2A71E7-2779-432A-B131-87128030DFA2}"/>
              </a:ext>
            </a:extLst>
          </p:cNvPr>
          <p:cNvSpPr/>
          <p:nvPr/>
        </p:nvSpPr>
        <p:spPr>
          <a:xfrm>
            <a:off x="4800600" y="6172200"/>
            <a:ext cx="457200" cy="457200"/>
          </a:xfrm>
          <a:prstGeom prst="actionButtonForwardNext">
            <a:avLst/>
          </a:prstGeom>
          <a:solidFill>
            <a:srgbClr val="CC3300"/>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Action Button: Back or Previous 16">
            <a:hlinkClick r:id="" action="ppaction://hlinkshowjump?jump=previousslide" highlightClick="1"/>
            <a:extLst>
              <a:ext uri="{FF2B5EF4-FFF2-40B4-BE49-F238E27FC236}">
                <a16:creationId xmlns:a16="http://schemas.microsoft.com/office/drawing/2014/main" id="{A15F92F0-ECAC-42D0-91D9-76CC9829F74A}"/>
              </a:ext>
            </a:extLst>
          </p:cNvPr>
          <p:cNvSpPr/>
          <p:nvPr/>
        </p:nvSpPr>
        <p:spPr>
          <a:xfrm>
            <a:off x="3733800" y="6172200"/>
            <a:ext cx="457200" cy="457200"/>
          </a:xfrm>
          <a:prstGeom prst="actionButtonBackPrevious">
            <a:avLst/>
          </a:prstGeom>
          <a:solidFill>
            <a:srgbClr val="CC33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a:extLst>
              <a:ext uri="{FF2B5EF4-FFF2-40B4-BE49-F238E27FC236}">
                <a16:creationId xmlns:a16="http://schemas.microsoft.com/office/drawing/2014/main" id="{5A7F1FE3-36D0-4DB1-8FCC-6702F2904DC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241F8CC-9190-4F67-966D-2CEC7D4DF621}" type="slidenum">
              <a:rPr lang="en-US" altLang="en-US" sz="1400"/>
              <a:pPr eaLnBrk="1" hangingPunct="1"/>
              <a:t>86</a:t>
            </a:fld>
            <a:endParaRPr lang="en-US" altLang="en-US" sz="1400"/>
          </a:p>
        </p:txBody>
      </p:sp>
      <p:sp>
        <p:nvSpPr>
          <p:cNvPr id="89091" name="Text Box 1026">
            <a:extLst>
              <a:ext uri="{FF2B5EF4-FFF2-40B4-BE49-F238E27FC236}">
                <a16:creationId xmlns:a16="http://schemas.microsoft.com/office/drawing/2014/main" id="{1F74BD0A-8F9F-4F1D-B0DC-2CDF12AD8C51}"/>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89092" name="Rectangle 1027">
            <a:extLst>
              <a:ext uri="{FF2B5EF4-FFF2-40B4-BE49-F238E27FC236}">
                <a16:creationId xmlns:a16="http://schemas.microsoft.com/office/drawing/2014/main" id="{35244BE9-702D-4E9E-83D5-F9D5AC2FB076}"/>
              </a:ext>
            </a:extLst>
          </p:cNvPr>
          <p:cNvSpPr>
            <a:spLocks noChangeArrowheads="1"/>
          </p:cNvSpPr>
          <p:nvPr/>
        </p:nvSpPr>
        <p:spPr bwMode="auto">
          <a:xfrm>
            <a:off x="533400" y="152400"/>
            <a:ext cx="8077200" cy="1066800"/>
          </a:xfrm>
          <a:prstGeom prst="rect">
            <a:avLst/>
          </a:prstGeom>
          <a:solidFill>
            <a:srgbClr val="9966FF"/>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latin typeface="Arial" panose="020B0604020202020204" pitchFamily="34" charset="0"/>
              </a:rPr>
              <a:t>Triassic Period</a:t>
            </a:r>
            <a:endParaRPr lang="en-US" altLang="en-US" sz="3200" b="1">
              <a:latin typeface="Arial" panose="020B0604020202020204" pitchFamily="34" charset="0"/>
            </a:endParaRPr>
          </a:p>
          <a:p>
            <a:pPr algn="ctr" eaLnBrk="1" hangingPunct="1"/>
            <a:r>
              <a:rPr lang="en-US" altLang="en-US" b="1">
                <a:latin typeface="Arial" panose="020B0604020202020204" pitchFamily="34" charset="0"/>
              </a:rPr>
              <a:t>(251-201.6 Million Years Ago)</a:t>
            </a:r>
            <a:br>
              <a:rPr lang="en-US" altLang="en-US" sz="3200" b="1">
                <a:latin typeface="Arial" panose="020B0604020202020204" pitchFamily="34" charset="0"/>
              </a:rPr>
            </a:br>
            <a:endParaRPr lang="en-US" altLang="en-US" sz="3200" b="1">
              <a:latin typeface="Arial" panose="020B0604020202020204" pitchFamily="34" charset="0"/>
            </a:endParaRPr>
          </a:p>
        </p:txBody>
      </p:sp>
      <p:sp>
        <p:nvSpPr>
          <p:cNvPr id="89093" name="Rectangle 1028">
            <a:extLst>
              <a:ext uri="{FF2B5EF4-FFF2-40B4-BE49-F238E27FC236}">
                <a16:creationId xmlns:a16="http://schemas.microsoft.com/office/drawing/2014/main" id="{17994CE7-5630-44E4-9684-60D5C188C095}"/>
              </a:ext>
            </a:extLst>
          </p:cNvPr>
          <p:cNvSpPr>
            <a:spLocks noChangeArrowheads="1"/>
          </p:cNvSpPr>
          <p:nvPr/>
        </p:nvSpPr>
        <p:spPr bwMode="auto">
          <a:xfrm>
            <a:off x="228600" y="1371600"/>
            <a:ext cx="54864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Sea life began to recover.</a:t>
            </a:r>
          </a:p>
          <a:p>
            <a:pPr eaLnBrk="1" hangingPunct="1">
              <a:buFont typeface="Wingdings" panose="05000000000000000000" pitchFamily="2" charset="2"/>
              <a:buChar char="q"/>
            </a:pPr>
            <a:r>
              <a:rPr lang="en-US" altLang="en-US">
                <a:latin typeface="Arial" panose="020B0604020202020204" pitchFamily="34" charset="0"/>
              </a:rPr>
              <a:t>On land, seed plants and insects diversified further.</a:t>
            </a:r>
          </a:p>
          <a:p>
            <a:pPr eaLnBrk="1" hangingPunct="1">
              <a:buFont typeface="Wingdings" panose="05000000000000000000" pitchFamily="2" charset="2"/>
              <a:buChar char="q"/>
            </a:pPr>
            <a:r>
              <a:rPr lang="en-US" altLang="en-US">
                <a:latin typeface="Arial" panose="020B0604020202020204" pitchFamily="34" charset="0"/>
              </a:rPr>
              <a:t>Many reptiles, including plant eaters, meat eaters, flying reptiles (pterosaurs), giant aquatic reptiles (ichthyosaurs, plesiosaurs, pliosaurs, and giant sea turtles) appeared.</a:t>
            </a:r>
          </a:p>
          <a:p>
            <a:pPr eaLnBrk="1" hangingPunct="1">
              <a:buFont typeface="Wingdings" panose="05000000000000000000" pitchFamily="2" charset="2"/>
              <a:buChar char="q"/>
            </a:pPr>
            <a:r>
              <a:rPr lang="en-US" altLang="en-US">
                <a:latin typeface="Arial" panose="020B0604020202020204" pitchFamily="34" charset="0"/>
              </a:rPr>
              <a:t>By end of Triassic, representatives of all modern tetrapods (with birds represented by dinosaurs) were present.</a:t>
            </a:r>
          </a:p>
        </p:txBody>
      </p:sp>
      <p:sp>
        <p:nvSpPr>
          <p:cNvPr id="89094" name="Rectangle 2">
            <a:extLst>
              <a:ext uri="{FF2B5EF4-FFF2-40B4-BE49-F238E27FC236}">
                <a16:creationId xmlns:a16="http://schemas.microsoft.com/office/drawing/2014/main" id="{86AD4ADE-8EA7-4F0D-9BBE-ADA08E85C63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095" name="Rectangle 4">
            <a:extLst>
              <a:ext uri="{FF2B5EF4-FFF2-40B4-BE49-F238E27FC236}">
                <a16:creationId xmlns:a16="http://schemas.microsoft.com/office/drawing/2014/main" id="{3AB69F2E-4839-4575-BE0A-D9DEB2382B8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096" name="Rectangle 4">
            <a:extLst>
              <a:ext uri="{FF2B5EF4-FFF2-40B4-BE49-F238E27FC236}">
                <a16:creationId xmlns:a16="http://schemas.microsoft.com/office/drawing/2014/main" id="{D96A2B96-D602-41C5-A19B-66800D892996}"/>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097" name="Rectangle 4">
            <a:extLst>
              <a:ext uri="{FF2B5EF4-FFF2-40B4-BE49-F238E27FC236}">
                <a16:creationId xmlns:a16="http://schemas.microsoft.com/office/drawing/2014/main" id="{C6778A1B-B4A4-434D-91F1-E4F6E5EEC85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098" name="Rectangle 4">
            <a:extLst>
              <a:ext uri="{FF2B5EF4-FFF2-40B4-BE49-F238E27FC236}">
                <a16:creationId xmlns:a16="http://schemas.microsoft.com/office/drawing/2014/main" id="{99D3E013-41C3-44E5-A356-9AABC5FAAF5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099" name="Rectangle 4">
            <a:extLst>
              <a:ext uri="{FF2B5EF4-FFF2-40B4-BE49-F238E27FC236}">
                <a16:creationId xmlns:a16="http://schemas.microsoft.com/office/drawing/2014/main" id="{3A984118-5C59-4463-9E41-8F4B145485CC}"/>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9100" name="Object 3">
            <a:extLst>
              <a:ext uri="{FF2B5EF4-FFF2-40B4-BE49-F238E27FC236}">
                <a16:creationId xmlns:a16="http://schemas.microsoft.com/office/drawing/2014/main" id="{F031A3C5-1E65-4C4E-835E-4CFAA84C58CE}"/>
              </a:ext>
            </a:extLst>
          </p:cNvPr>
          <p:cNvGraphicFramePr>
            <a:graphicFrameLocks noChangeAspect="1"/>
          </p:cNvGraphicFramePr>
          <p:nvPr/>
        </p:nvGraphicFramePr>
        <p:xfrm>
          <a:off x="5748338" y="1447800"/>
          <a:ext cx="3395662" cy="2543175"/>
        </p:xfrm>
        <a:graphic>
          <a:graphicData uri="http://schemas.openxmlformats.org/presentationml/2006/ole">
            <mc:AlternateContent xmlns:mc="http://schemas.openxmlformats.org/markup-compatibility/2006">
              <mc:Choice xmlns:v="urn:schemas-microsoft-com:vml" Requires="v">
                <p:oleObj spid="_x0000_s89106" name="Photo Editor Photo" r:id="rId3" imgW="4877481" imgH="3657143" progId="">
                  <p:embed/>
                </p:oleObj>
              </mc:Choice>
              <mc:Fallback>
                <p:oleObj name="Photo Editor Photo" r:id="rId3" imgW="4877481" imgH="365714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338" y="1447800"/>
                        <a:ext cx="3395662"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101" name="Rectangle 6">
            <a:extLst>
              <a:ext uri="{FF2B5EF4-FFF2-40B4-BE49-F238E27FC236}">
                <a16:creationId xmlns:a16="http://schemas.microsoft.com/office/drawing/2014/main" id="{1D92522B-2436-4A6D-8FC6-9939BA33E3B7}"/>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89102" name="Object 5">
            <a:extLst>
              <a:ext uri="{FF2B5EF4-FFF2-40B4-BE49-F238E27FC236}">
                <a16:creationId xmlns:a16="http://schemas.microsoft.com/office/drawing/2014/main" id="{3CDEB868-DDB2-4D10-B5C4-EBEACF98C639}"/>
              </a:ext>
            </a:extLst>
          </p:cNvPr>
          <p:cNvGraphicFramePr>
            <a:graphicFrameLocks noChangeAspect="1"/>
          </p:cNvGraphicFramePr>
          <p:nvPr/>
        </p:nvGraphicFramePr>
        <p:xfrm>
          <a:off x="5756275" y="4343400"/>
          <a:ext cx="3387725" cy="2095500"/>
        </p:xfrm>
        <a:graphic>
          <a:graphicData uri="http://schemas.openxmlformats.org/presentationml/2006/ole">
            <mc:AlternateContent xmlns:mc="http://schemas.openxmlformats.org/markup-compatibility/2006">
              <mc:Choice xmlns:v="urn:schemas-microsoft-com:vml" Requires="v">
                <p:oleObj spid="_x0000_s89107" name="Photo Editor Photo" r:id="rId5" imgW="6287378" imgH="3914286" progId="">
                  <p:embed/>
                </p:oleObj>
              </mc:Choice>
              <mc:Fallback>
                <p:oleObj name="Photo Editor Photo" r:id="rId5" imgW="6287378" imgH="3914286"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275" y="4343400"/>
                        <a:ext cx="33877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Action Button: Return 16">
            <a:hlinkClick r:id="rId7" action="ppaction://hlinksldjump" highlightClick="1"/>
            <a:extLst>
              <a:ext uri="{FF2B5EF4-FFF2-40B4-BE49-F238E27FC236}">
                <a16:creationId xmlns:a16="http://schemas.microsoft.com/office/drawing/2014/main" id="{C1D47FEE-CF22-4059-BD41-3F240A035D12}"/>
              </a:ext>
            </a:extLst>
          </p:cNvPr>
          <p:cNvSpPr/>
          <p:nvPr/>
        </p:nvSpPr>
        <p:spPr>
          <a:xfrm>
            <a:off x="4191000" y="6172200"/>
            <a:ext cx="457200" cy="457200"/>
          </a:xfrm>
          <a:prstGeom prst="actionButtonReturn">
            <a:avLst/>
          </a:prstGeom>
          <a:solidFill>
            <a:srgbClr val="99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8" name="Action Button: Forward or Next 17">
            <a:hlinkClick r:id="" action="ppaction://hlinkshowjump?jump=nextslide" highlightClick="1"/>
            <a:extLst>
              <a:ext uri="{FF2B5EF4-FFF2-40B4-BE49-F238E27FC236}">
                <a16:creationId xmlns:a16="http://schemas.microsoft.com/office/drawing/2014/main" id="{1FF2A289-4547-4092-9BB3-552E67BF15C7}"/>
              </a:ext>
            </a:extLst>
          </p:cNvPr>
          <p:cNvSpPr/>
          <p:nvPr/>
        </p:nvSpPr>
        <p:spPr>
          <a:xfrm>
            <a:off x="4800600" y="6172200"/>
            <a:ext cx="457200" cy="457200"/>
          </a:xfrm>
          <a:prstGeom prst="actionButtonForwardNext">
            <a:avLst/>
          </a:prstGeom>
          <a:solidFill>
            <a:srgbClr val="99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 name="Action Button: Back or Previous 18">
            <a:hlinkClick r:id="" action="ppaction://hlinkshowjump?jump=previousslide" highlightClick="1"/>
            <a:extLst>
              <a:ext uri="{FF2B5EF4-FFF2-40B4-BE49-F238E27FC236}">
                <a16:creationId xmlns:a16="http://schemas.microsoft.com/office/drawing/2014/main" id="{4F92D89F-619B-483C-9172-DF55D1B59B38}"/>
              </a:ext>
            </a:extLst>
          </p:cNvPr>
          <p:cNvSpPr/>
          <p:nvPr/>
        </p:nvSpPr>
        <p:spPr>
          <a:xfrm>
            <a:off x="3581400" y="6172200"/>
            <a:ext cx="457200" cy="457200"/>
          </a:xfrm>
          <a:prstGeom prst="actionButtonBackPrevious">
            <a:avLst/>
          </a:prstGeom>
          <a:solidFill>
            <a:srgbClr val="99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a:extLst>
              <a:ext uri="{FF2B5EF4-FFF2-40B4-BE49-F238E27FC236}">
                <a16:creationId xmlns:a16="http://schemas.microsoft.com/office/drawing/2014/main" id="{01D0777D-D099-4F9D-8C21-FB1FAD00239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5D7D06A-8FE1-4749-83E3-B792CD9B2CCC}" type="slidenum">
              <a:rPr lang="en-US" altLang="en-US" sz="1400"/>
              <a:pPr eaLnBrk="1" hangingPunct="1"/>
              <a:t>87</a:t>
            </a:fld>
            <a:endParaRPr lang="en-US" altLang="en-US" sz="1400"/>
          </a:p>
        </p:txBody>
      </p:sp>
      <p:sp>
        <p:nvSpPr>
          <p:cNvPr id="90115" name="Text Box 1026">
            <a:extLst>
              <a:ext uri="{FF2B5EF4-FFF2-40B4-BE49-F238E27FC236}">
                <a16:creationId xmlns:a16="http://schemas.microsoft.com/office/drawing/2014/main" id="{B9789F79-B7A6-40D6-BF73-95D23989D87E}"/>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90116" name="Rectangle 1027">
            <a:extLst>
              <a:ext uri="{FF2B5EF4-FFF2-40B4-BE49-F238E27FC236}">
                <a16:creationId xmlns:a16="http://schemas.microsoft.com/office/drawing/2014/main" id="{1557442A-1C68-446D-AF53-F4E781187E87}"/>
              </a:ext>
            </a:extLst>
          </p:cNvPr>
          <p:cNvSpPr>
            <a:spLocks noChangeArrowheads="1"/>
          </p:cNvSpPr>
          <p:nvPr/>
        </p:nvSpPr>
        <p:spPr bwMode="auto">
          <a:xfrm>
            <a:off x="533400" y="152400"/>
            <a:ext cx="8077200" cy="1066800"/>
          </a:xfrm>
          <a:prstGeom prst="rect">
            <a:avLst/>
          </a:prstGeom>
          <a:solidFill>
            <a:srgbClr val="00B0F0"/>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latin typeface="Arial" panose="020B0604020202020204" pitchFamily="34" charset="0"/>
              </a:rPr>
              <a:t>Jurassic Period</a:t>
            </a:r>
            <a:endParaRPr lang="en-US" altLang="en-US" sz="3200" b="1">
              <a:latin typeface="Arial" panose="020B0604020202020204" pitchFamily="34" charset="0"/>
            </a:endParaRPr>
          </a:p>
          <a:p>
            <a:pPr algn="ctr" eaLnBrk="1" hangingPunct="1"/>
            <a:r>
              <a:rPr lang="en-US" altLang="en-US" b="1">
                <a:latin typeface="Arial" panose="020B0604020202020204" pitchFamily="34" charset="0"/>
              </a:rPr>
              <a:t>(201.6-145.5 Million Years Ago)</a:t>
            </a:r>
            <a:br>
              <a:rPr lang="en-US" altLang="en-US" sz="3200" b="1">
                <a:latin typeface="Arial" panose="020B0604020202020204" pitchFamily="34" charset="0"/>
              </a:rPr>
            </a:br>
            <a:endParaRPr lang="en-US" altLang="en-US" sz="3200" b="1">
              <a:latin typeface="Arial" panose="020B0604020202020204" pitchFamily="34" charset="0"/>
            </a:endParaRPr>
          </a:p>
        </p:txBody>
      </p:sp>
      <p:sp>
        <p:nvSpPr>
          <p:cNvPr id="90117" name="Rectangle 1028">
            <a:extLst>
              <a:ext uri="{FF2B5EF4-FFF2-40B4-BE49-F238E27FC236}">
                <a16:creationId xmlns:a16="http://schemas.microsoft.com/office/drawing/2014/main" id="{7E9DB6FC-229B-4FDE-8D7C-DBA2B3898FFF}"/>
              </a:ext>
            </a:extLst>
          </p:cNvPr>
          <p:cNvSpPr>
            <a:spLocks noChangeArrowheads="1"/>
          </p:cNvSpPr>
          <p:nvPr/>
        </p:nvSpPr>
        <p:spPr bwMode="auto">
          <a:xfrm>
            <a:off x="228600" y="1524000"/>
            <a:ext cx="548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Giant herbivorous dinosaurs, and smaller predators.</a:t>
            </a:r>
          </a:p>
          <a:p>
            <a:pPr eaLnBrk="1" hangingPunct="1">
              <a:buFont typeface="Wingdings" panose="05000000000000000000" pitchFamily="2" charset="2"/>
              <a:buChar char="q"/>
            </a:pPr>
            <a:r>
              <a:rPr lang="en-US" altLang="en-US">
                <a:latin typeface="Arial" panose="020B0604020202020204" pitchFamily="34" charset="0"/>
              </a:rPr>
              <a:t>Pterosaurs abundant in the skies, and </a:t>
            </a:r>
            <a:r>
              <a:rPr lang="en-US" altLang="en-US" i="1">
                <a:latin typeface="Arial" panose="020B0604020202020204" pitchFamily="34" charset="0"/>
              </a:rPr>
              <a:t>Archaeopteryx</a:t>
            </a:r>
            <a:r>
              <a:rPr lang="en-US" altLang="en-US">
                <a:latin typeface="Arial" panose="020B0604020202020204" pitchFamily="34" charset="0"/>
              </a:rPr>
              <a:t>, the first bird, appeared.</a:t>
            </a:r>
          </a:p>
          <a:p>
            <a:pPr eaLnBrk="1" hangingPunct="1">
              <a:buFont typeface="Wingdings" panose="05000000000000000000" pitchFamily="2" charset="2"/>
              <a:buChar char="q"/>
            </a:pPr>
            <a:r>
              <a:rPr lang="en-US" altLang="en-US">
                <a:latin typeface="Arial" panose="020B0604020202020204" pitchFamily="34" charset="0"/>
              </a:rPr>
              <a:t>Large marine reptiles at their most abundant, as well as sharks and rays similar to modern forms.</a:t>
            </a:r>
          </a:p>
          <a:p>
            <a:pPr eaLnBrk="1" hangingPunct="1">
              <a:buFont typeface="Wingdings" panose="05000000000000000000" pitchFamily="2" charset="2"/>
              <a:buChar char="q"/>
            </a:pPr>
            <a:r>
              <a:rPr lang="en-US" altLang="en-US">
                <a:latin typeface="Arial" panose="020B0604020202020204" pitchFamily="34" charset="0"/>
              </a:rPr>
              <a:t>Terrestrial mammals diversified, but still relatively sparse.</a:t>
            </a:r>
          </a:p>
          <a:p>
            <a:pPr eaLnBrk="1" hangingPunct="1">
              <a:buFont typeface="Wingdings" panose="05000000000000000000" pitchFamily="2" charset="2"/>
              <a:buChar char="q"/>
            </a:pPr>
            <a:r>
              <a:rPr lang="en-US" altLang="en-US">
                <a:latin typeface="Arial" panose="020B0604020202020204" pitchFamily="34" charset="0"/>
              </a:rPr>
              <a:t>Earliest known aquatic mammal appeared.</a:t>
            </a:r>
          </a:p>
        </p:txBody>
      </p:sp>
      <p:sp>
        <p:nvSpPr>
          <p:cNvPr id="90118" name="Rectangle 2">
            <a:extLst>
              <a:ext uri="{FF2B5EF4-FFF2-40B4-BE49-F238E27FC236}">
                <a16:creationId xmlns:a16="http://schemas.microsoft.com/office/drawing/2014/main" id="{24DCD4FA-8046-4D64-9576-F634E19AD637}"/>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19" name="Rectangle 4">
            <a:extLst>
              <a:ext uri="{FF2B5EF4-FFF2-40B4-BE49-F238E27FC236}">
                <a16:creationId xmlns:a16="http://schemas.microsoft.com/office/drawing/2014/main" id="{76FAA9CF-1C82-41FE-BB59-5F31C31365F6}"/>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20" name="Rectangle 4">
            <a:extLst>
              <a:ext uri="{FF2B5EF4-FFF2-40B4-BE49-F238E27FC236}">
                <a16:creationId xmlns:a16="http://schemas.microsoft.com/office/drawing/2014/main" id="{72EB60B3-2655-4F65-8009-A2B93258BA4D}"/>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21" name="Rectangle 4">
            <a:extLst>
              <a:ext uri="{FF2B5EF4-FFF2-40B4-BE49-F238E27FC236}">
                <a16:creationId xmlns:a16="http://schemas.microsoft.com/office/drawing/2014/main" id="{47C49CA7-AB10-4BD2-AEAE-C215D0EE09C7}"/>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22" name="Rectangle 4">
            <a:extLst>
              <a:ext uri="{FF2B5EF4-FFF2-40B4-BE49-F238E27FC236}">
                <a16:creationId xmlns:a16="http://schemas.microsoft.com/office/drawing/2014/main" id="{7D322E61-8BC0-402D-B85A-151C37FC732E}"/>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23" name="Rectangle 4">
            <a:extLst>
              <a:ext uri="{FF2B5EF4-FFF2-40B4-BE49-F238E27FC236}">
                <a16:creationId xmlns:a16="http://schemas.microsoft.com/office/drawing/2014/main" id="{5695B35E-6042-41B2-9A21-7422595EA56D}"/>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24" name="Rectangle 6">
            <a:extLst>
              <a:ext uri="{FF2B5EF4-FFF2-40B4-BE49-F238E27FC236}">
                <a16:creationId xmlns:a16="http://schemas.microsoft.com/office/drawing/2014/main" id="{6DB77524-269E-4FC0-BB7A-8AD34914F05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0125" name="Rectangle 5">
            <a:extLst>
              <a:ext uri="{FF2B5EF4-FFF2-40B4-BE49-F238E27FC236}">
                <a16:creationId xmlns:a16="http://schemas.microsoft.com/office/drawing/2014/main" id="{DF39A7D9-1E7E-4A38-8A1D-B634243EF0F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90126" name="Object 4">
            <a:extLst>
              <a:ext uri="{FF2B5EF4-FFF2-40B4-BE49-F238E27FC236}">
                <a16:creationId xmlns:a16="http://schemas.microsoft.com/office/drawing/2014/main" id="{028870E5-000C-4EB5-BE1D-224A721DE2AB}"/>
              </a:ext>
            </a:extLst>
          </p:cNvPr>
          <p:cNvGraphicFramePr>
            <a:graphicFrameLocks noChangeAspect="1"/>
          </p:cNvGraphicFramePr>
          <p:nvPr/>
        </p:nvGraphicFramePr>
        <p:xfrm>
          <a:off x="5710238" y="1524000"/>
          <a:ext cx="3433762" cy="2362200"/>
        </p:xfrm>
        <a:graphic>
          <a:graphicData uri="http://schemas.openxmlformats.org/presentationml/2006/ole">
            <mc:AlternateContent xmlns:mc="http://schemas.openxmlformats.org/markup-compatibility/2006">
              <mc:Choice xmlns:v="urn:schemas-microsoft-com:vml" Requires="v">
                <p:oleObj spid="_x0000_s90132" name="Photo Editor Photo" r:id="rId3" imgW="7621064" imgH="5249008" progId="">
                  <p:embed/>
                </p:oleObj>
              </mc:Choice>
              <mc:Fallback>
                <p:oleObj name="Photo Editor Photo" r:id="rId3" imgW="7621064" imgH="524900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0238" y="1524000"/>
                        <a:ext cx="34337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27" name="Rectangle 7">
            <a:extLst>
              <a:ext uri="{FF2B5EF4-FFF2-40B4-BE49-F238E27FC236}">
                <a16:creationId xmlns:a16="http://schemas.microsoft.com/office/drawing/2014/main" id="{4CDC31B3-C7BB-4074-9CE4-0E415947086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90128" name="Object 6">
            <a:extLst>
              <a:ext uri="{FF2B5EF4-FFF2-40B4-BE49-F238E27FC236}">
                <a16:creationId xmlns:a16="http://schemas.microsoft.com/office/drawing/2014/main" id="{C5D4BE9D-064C-46F9-A095-A4696629518D}"/>
              </a:ext>
            </a:extLst>
          </p:cNvPr>
          <p:cNvGraphicFramePr>
            <a:graphicFrameLocks noChangeAspect="1"/>
          </p:cNvGraphicFramePr>
          <p:nvPr/>
        </p:nvGraphicFramePr>
        <p:xfrm>
          <a:off x="5659438" y="4343400"/>
          <a:ext cx="3484562" cy="2171700"/>
        </p:xfrm>
        <a:graphic>
          <a:graphicData uri="http://schemas.openxmlformats.org/presentationml/2006/ole">
            <mc:AlternateContent xmlns:mc="http://schemas.openxmlformats.org/markup-compatibility/2006">
              <mc:Choice xmlns:v="urn:schemas-microsoft-com:vml" Requires="v">
                <p:oleObj spid="_x0000_s90133" name="Photo Editor Photo" r:id="rId5" imgW="6287378" imgH="3914286" progId="">
                  <p:embed/>
                </p:oleObj>
              </mc:Choice>
              <mc:Fallback>
                <p:oleObj name="Photo Editor Photo" r:id="rId5" imgW="6287378" imgH="3914286"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438" y="4343400"/>
                        <a:ext cx="34845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Action Button: Return 18">
            <a:hlinkClick r:id="rId7" action="ppaction://hlinksldjump" highlightClick="1"/>
            <a:extLst>
              <a:ext uri="{FF2B5EF4-FFF2-40B4-BE49-F238E27FC236}">
                <a16:creationId xmlns:a16="http://schemas.microsoft.com/office/drawing/2014/main" id="{56160A1D-54C6-4BDB-A53B-DA3814CB8FCA}"/>
              </a:ext>
            </a:extLst>
          </p:cNvPr>
          <p:cNvSpPr/>
          <p:nvPr/>
        </p:nvSpPr>
        <p:spPr>
          <a:xfrm>
            <a:off x="4114800" y="6172200"/>
            <a:ext cx="457200" cy="457200"/>
          </a:xfrm>
          <a:prstGeom prst="actionButtonRetur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Action Button: Forward or Next 19">
            <a:hlinkClick r:id="" action="ppaction://hlinkshowjump?jump=nextslide" highlightClick="1"/>
            <a:extLst>
              <a:ext uri="{FF2B5EF4-FFF2-40B4-BE49-F238E27FC236}">
                <a16:creationId xmlns:a16="http://schemas.microsoft.com/office/drawing/2014/main" id="{4A6AA672-896E-4543-A56A-5F9576FC509E}"/>
              </a:ext>
            </a:extLst>
          </p:cNvPr>
          <p:cNvSpPr/>
          <p:nvPr/>
        </p:nvSpPr>
        <p:spPr>
          <a:xfrm>
            <a:off x="4724400" y="6172200"/>
            <a:ext cx="457200" cy="457200"/>
          </a:xfrm>
          <a:prstGeom prst="actionButtonForwardNex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Action Button: Back or Previous 20">
            <a:hlinkClick r:id="" action="ppaction://hlinkshowjump?jump=previousslide" highlightClick="1"/>
            <a:extLst>
              <a:ext uri="{FF2B5EF4-FFF2-40B4-BE49-F238E27FC236}">
                <a16:creationId xmlns:a16="http://schemas.microsoft.com/office/drawing/2014/main" id="{8AFF01F8-509B-4494-BEE3-AADEA86007F2}"/>
              </a:ext>
            </a:extLst>
          </p:cNvPr>
          <p:cNvSpPr/>
          <p:nvPr/>
        </p:nvSpPr>
        <p:spPr>
          <a:xfrm>
            <a:off x="3505200" y="6172200"/>
            <a:ext cx="457200" cy="457200"/>
          </a:xfrm>
          <a:prstGeom prst="actionButtonBackPrevious">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a:extLst>
              <a:ext uri="{FF2B5EF4-FFF2-40B4-BE49-F238E27FC236}">
                <a16:creationId xmlns:a16="http://schemas.microsoft.com/office/drawing/2014/main" id="{5F980163-3682-425B-9E10-9D74773B461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66C12FD-8E78-4A71-8A71-4053943459D4}" type="slidenum">
              <a:rPr lang="en-US" altLang="en-US" sz="1400"/>
              <a:pPr eaLnBrk="1" hangingPunct="1"/>
              <a:t>88</a:t>
            </a:fld>
            <a:endParaRPr lang="en-US" altLang="en-US" sz="1400"/>
          </a:p>
        </p:txBody>
      </p:sp>
      <p:sp>
        <p:nvSpPr>
          <p:cNvPr id="91139" name="Text Box 1026">
            <a:extLst>
              <a:ext uri="{FF2B5EF4-FFF2-40B4-BE49-F238E27FC236}">
                <a16:creationId xmlns:a16="http://schemas.microsoft.com/office/drawing/2014/main" id="{2389D6E5-331B-4608-BC91-47A500ED0E65}"/>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91140" name="Rectangle 1027">
            <a:extLst>
              <a:ext uri="{FF2B5EF4-FFF2-40B4-BE49-F238E27FC236}">
                <a16:creationId xmlns:a16="http://schemas.microsoft.com/office/drawing/2014/main" id="{A7EFF28D-3EEB-42A3-AFFC-B26FE6AAB4DE}"/>
              </a:ext>
            </a:extLst>
          </p:cNvPr>
          <p:cNvSpPr>
            <a:spLocks noChangeArrowheads="1"/>
          </p:cNvSpPr>
          <p:nvPr/>
        </p:nvSpPr>
        <p:spPr bwMode="auto">
          <a:xfrm>
            <a:off x="533400" y="152400"/>
            <a:ext cx="8077200" cy="1066800"/>
          </a:xfrm>
          <a:prstGeom prst="rect">
            <a:avLst/>
          </a:prstGeom>
          <a:solidFill>
            <a:srgbClr val="92D050"/>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latin typeface="Arial" panose="020B0604020202020204" pitchFamily="34" charset="0"/>
              </a:rPr>
              <a:t>Cretaceous Period</a:t>
            </a:r>
            <a:endParaRPr lang="en-US" altLang="en-US" sz="3200" b="1">
              <a:latin typeface="Arial" panose="020B0604020202020204" pitchFamily="34" charset="0"/>
            </a:endParaRPr>
          </a:p>
          <a:p>
            <a:pPr algn="ctr" eaLnBrk="1" hangingPunct="1"/>
            <a:r>
              <a:rPr lang="en-US" altLang="en-US" b="1">
                <a:latin typeface="Arial" panose="020B0604020202020204" pitchFamily="34" charset="0"/>
              </a:rPr>
              <a:t>(145.5-65.5 Million Years Ago)</a:t>
            </a:r>
            <a:br>
              <a:rPr lang="en-US" altLang="en-US" sz="3200" b="1">
                <a:latin typeface="Arial" panose="020B0604020202020204" pitchFamily="34" charset="0"/>
              </a:rPr>
            </a:br>
            <a:endParaRPr lang="en-US" altLang="en-US" sz="3200" b="1">
              <a:latin typeface="Arial" panose="020B0604020202020204" pitchFamily="34" charset="0"/>
            </a:endParaRPr>
          </a:p>
        </p:txBody>
      </p:sp>
      <p:sp>
        <p:nvSpPr>
          <p:cNvPr id="91141" name="Rectangle 1028">
            <a:extLst>
              <a:ext uri="{FF2B5EF4-FFF2-40B4-BE49-F238E27FC236}">
                <a16:creationId xmlns:a16="http://schemas.microsoft.com/office/drawing/2014/main" id="{DD12131D-509F-44F8-B46A-5D3D519ADC5B}"/>
              </a:ext>
            </a:extLst>
          </p:cNvPr>
          <p:cNvSpPr>
            <a:spLocks noChangeArrowheads="1"/>
          </p:cNvSpPr>
          <p:nvPr/>
        </p:nvSpPr>
        <p:spPr bwMode="auto">
          <a:xfrm>
            <a:off x="152400" y="1295400"/>
            <a:ext cx="5486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Earliest deciduous trees &amp; flowering plants.</a:t>
            </a:r>
          </a:p>
          <a:p>
            <a:pPr eaLnBrk="1" hangingPunct="1">
              <a:buFont typeface="Wingdings" panose="05000000000000000000" pitchFamily="2" charset="2"/>
              <a:buChar char="q"/>
            </a:pPr>
            <a:r>
              <a:rPr lang="en-US" altLang="en-US">
                <a:latin typeface="Arial" panose="020B0604020202020204" pitchFamily="34" charset="0"/>
              </a:rPr>
              <a:t>Rapid increase in insect diversity (including first butterflies and ants).</a:t>
            </a:r>
          </a:p>
          <a:p>
            <a:pPr eaLnBrk="1" hangingPunct="1">
              <a:buFont typeface="Wingdings" panose="05000000000000000000" pitchFamily="2" charset="2"/>
              <a:buChar char="q"/>
            </a:pPr>
            <a:r>
              <a:rPr lang="en-US" altLang="en-US" i="1">
                <a:latin typeface="Arial" panose="020B0604020202020204" pitchFamily="34" charset="0"/>
              </a:rPr>
              <a:t>T. rex </a:t>
            </a:r>
            <a:r>
              <a:rPr lang="en-US" altLang="en-US">
                <a:latin typeface="Arial" panose="020B0604020202020204" pitchFamily="34" charset="0"/>
              </a:rPr>
              <a:t>and mosasaurs appear.</a:t>
            </a:r>
          </a:p>
          <a:p>
            <a:pPr eaLnBrk="1" hangingPunct="1">
              <a:buFont typeface="Wingdings" panose="05000000000000000000" pitchFamily="2" charset="2"/>
              <a:buChar char="q"/>
            </a:pPr>
            <a:r>
              <a:rPr lang="en-US" altLang="en-US">
                <a:latin typeface="Arial" panose="020B0604020202020204" pitchFamily="34" charset="0"/>
              </a:rPr>
              <a:t>First marsupials (mammals that carry young in mother's pouch).</a:t>
            </a:r>
          </a:p>
          <a:p>
            <a:pPr eaLnBrk="1" hangingPunct="1">
              <a:buFont typeface="Wingdings" panose="05000000000000000000" pitchFamily="2" charset="2"/>
              <a:buChar char="q"/>
            </a:pPr>
            <a:r>
              <a:rPr lang="en-US" altLang="en-US">
                <a:latin typeface="Arial" panose="020B0604020202020204" pitchFamily="34" charset="0"/>
              </a:rPr>
              <a:t>Diversification of birds.</a:t>
            </a:r>
          </a:p>
          <a:p>
            <a:pPr eaLnBrk="1" hangingPunct="1">
              <a:buFont typeface="Wingdings" panose="05000000000000000000" pitchFamily="2" charset="2"/>
              <a:buChar char="q"/>
            </a:pPr>
            <a:r>
              <a:rPr lang="en-US" altLang="en-US">
                <a:latin typeface="Arial" panose="020B0604020202020204" pitchFamily="34" charset="0"/>
              </a:rPr>
              <a:t>Dinosaurs (except birds) &amp; large marine reptiles all went extinct at end of period, perhaps due to one or more meteor impacts, though increased volcanic activity &amp; falling sea levels may have played a role.</a:t>
            </a:r>
          </a:p>
        </p:txBody>
      </p:sp>
      <p:sp>
        <p:nvSpPr>
          <p:cNvPr id="91142" name="Rectangle 2">
            <a:extLst>
              <a:ext uri="{FF2B5EF4-FFF2-40B4-BE49-F238E27FC236}">
                <a16:creationId xmlns:a16="http://schemas.microsoft.com/office/drawing/2014/main" id="{90383E07-AB2A-401D-A86F-C02746696EB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3" name="Rectangle 4">
            <a:extLst>
              <a:ext uri="{FF2B5EF4-FFF2-40B4-BE49-F238E27FC236}">
                <a16:creationId xmlns:a16="http://schemas.microsoft.com/office/drawing/2014/main" id="{89089D90-0621-45C4-8E50-194445A969D1}"/>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4" name="Rectangle 4">
            <a:extLst>
              <a:ext uri="{FF2B5EF4-FFF2-40B4-BE49-F238E27FC236}">
                <a16:creationId xmlns:a16="http://schemas.microsoft.com/office/drawing/2014/main" id="{DB7BD9E0-E782-49A4-9C49-C4EA19282956}"/>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5" name="Rectangle 4">
            <a:extLst>
              <a:ext uri="{FF2B5EF4-FFF2-40B4-BE49-F238E27FC236}">
                <a16:creationId xmlns:a16="http://schemas.microsoft.com/office/drawing/2014/main" id="{87504ECD-F6F9-4D1C-8477-218CBAEF62A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6" name="Rectangle 4">
            <a:extLst>
              <a:ext uri="{FF2B5EF4-FFF2-40B4-BE49-F238E27FC236}">
                <a16:creationId xmlns:a16="http://schemas.microsoft.com/office/drawing/2014/main" id="{3C70CEB0-F16E-4D81-B853-E69A241D683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7" name="Rectangle 4">
            <a:extLst>
              <a:ext uri="{FF2B5EF4-FFF2-40B4-BE49-F238E27FC236}">
                <a16:creationId xmlns:a16="http://schemas.microsoft.com/office/drawing/2014/main" id="{4953B3A8-536A-4238-8A67-14554AE23D7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8" name="Rectangle 6">
            <a:extLst>
              <a:ext uri="{FF2B5EF4-FFF2-40B4-BE49-F238E27FC236}">
                <a16:creationId xmlns:a16="http://schemas.microsoft.com/office/drawing/2014/main" id="{D627D177-1F27-4954-A17C-44FFBC262B2E}"/>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49" name="Rectangle 5">
            <a:extLst>
              <a:ext uri="{FF2B5EF4-FFF2-40B4-BE49-F238E27FC236}">
                <a16:creationId xmlns:a16="http://schemas.microsoft.com/office/drawing/2014/main" id="{84CAE001-42D3-4BF6-B110-AA00A89CD9F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50" name="Rectangle 7">
            <a:extLst>
              <a:ext uri="{FF2B5EF4-FFF2-40B4-BE49-F238E27FC236}">
                <a16:creationId xmlns:a16="http://schemas.microsoft.com/office/drawing/2014/main" id="{6D450C38-5F8B-4F03-B24D-8DC29BB5032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151" name="Rectangle 5">
            <a:extLst>
              <a:ext uri="{FF2B5EF4-FFF2-40B4-BE49-F238E27FC236}">
                <a16:creationId xmlns:a16="http://schemas.microsoft.com/office/drawing/2014/main" id="{3225352C-26FF-4E37-B59C-9AE0D99F5F9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aphicFrame>
        <p:nvGraphicFramePr>
          <p:cNvPr id="91152" name="Object 4">
            <a:extLst>
              <a:ext uri="{FF2B5EF4-FFF2-40B4-BE49-F238E27FC236}">
                <a16:creationId xmlns:a16="http://schemas.microsoft.com/office/drawing/2014/main" id="{20B58B5D-A1C8-45EA-B73A-FE493DF09C33}"/>
              </a:ext>
            </a:extLst>
          </p:cNvPr>
          <p:cNvGraphicFramePr>
            <a:graphicFrameLocks noChangeAspect="1"/>
          </p:cNvGraphicFramePr>
          <p:nvPr/>
        </p:nvGraphicFramePr>
        <p:xfrm>
          <a:off x="5662613" y="1371600"/>
          <a:ext cx="3290887" cy="2514600"/>
        </p:xfrm>
        <a:graphic>
          <a:graphicData uri="http://schemas.openxmlformats.org/presentationml/2006/ole">
            <mc:AlternateContent xmlns:mc="http://schemas.openxmlformats.org/markup-compatibility/2006">
              <mc:Choice xmlns:v="urn:schemas-microsoft-com:vml" Requires="v">
                <p:oleObj spid="_x0000_s91157" name="Photo Editor Photo" r:id="rId3" imgW="6257143" imgH="4761905" progId="">
                  <p:embed/>
                </p:oleObj>
              </mc:Choice>
              <mc:Fallback>
                <p:oleObj name="Photo Editor Photo" r:id="rId3" imgW="6257143" imgH="4761905"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613" y="1371600"/>
                        <a:ext cx="32908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1153" name="Picture 19">
            <a:extLst>
              <a:ext uri="{FF2B5EF4-FFF2-40B4-BE49-F238E27FC236}">
                <a16:creationId xmlns:a16="http://schemas.microsoft.com/office/drawing/2014/main" id="{10E41997-C040-4406-A523-54A64C64F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038600"/>
            <a:ext cx="342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ction Button: Return 20">
            <a:hlinkClick r:id="rId6" action="ppaction://hlinksldjump" highlightClick="1"/>
            <a:extLst>
              <a:ext uri="{FF2B5EF4-FFF2-40B4-BE49-F238E27FC236}">
                <a16:creationId xmlns:a16="http://schemas.microsoft.com/office/drawing/2014/main" id="{F92E332B-7339-463F-BA25-0063FE899946}"/>
              </a:ext>
            </a:extLst>
          </p:cNvPr>
          <p:cNvSpPr/>
          <p:nvPr/>
        </p:nvSpPr>
        <p:spPr>
          <a:xfrm>
            <a:off x="4191000" y="6172200"/>
            <a:ext cx="457200" cy="457200"/>
          </a:xfrm>
          <a:prstGeom prst="actionButtonRetur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Action Button: Forward or Next 21">
            <a:hlinkClick r:id="" action="ppaction://hlinkshowjump?jump=nextslide" highlightClick="1"/>
            <a:extLst>
              <a:ext uri="{FF2B5EF4-FFF2-40B4-BE49-F238E27FC236}">
                <a16:creationId xmlns:a16="http://schemas.microsoft.com/office/drawing/2014/main" id="{00824C0A-0531-4697-B113-712AF3397444}"/>
              </a:ext>
            </a:extLst>
          </p:cNvPr>
          <p:cNvSpPr/>
          <p:nvPr/>
        </p:nvSpPr>
        <p:spPr>
          <a:xfrm>
            <a:off x="4800600" y="6172200"/>
            <a:ext cx="457200" cy="457200"/>
          </a:xfrm>
          <a:prstGeom prst="actionButtonForwardNex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Action Button: Back or Previous 22">
            <a:hlinkClick r:id="" action="ppaction://hlinkshowjump?jump=previousslide" highlightClick="1"/>
            <a:extLst>
              <a:ext uri="{FF2B5EF4-FFF2-40B4-BE49-F238E27FC236}">
                <a16:creationId xmlns:a16="http://schemas.microsoft.com/office/drawing/2014/main" id="{01122A60-B35A-424F-B84D-43787EDF719B}"/>
              </a:ext>
            </a:extLst>
          </p:cNvPr>
          <p:cNvSpPr/>
          <p:nvPr/>
        </p:nvSpPr>
        <p:spPr>
          <a:xfrm>
            <a:off x="3581400" y="6172200"/>
            <a:ext cx="457200" cy="457200"/>
          </a:xfrm>
          <a:prstGeom prst="actionButtonBackPrevious">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a:extLst>
              <a:ext uri="{FF2B5EF4-FFF2-40B4-BE49-F238E27FC236}">
                <a16:creationId xmlns:a16="http://schemas.microsoft.com/office/drawing/2014/main" id="{24D62221-79B0-4CB2-B23D-890A5ED6E79A}"/>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A61D35B7-5583-44BB-8E78-1687CEAA5FD1}" type="slidenum">
              <a:rPr lang="en-US" altLang="en-US" sz="1400"/>
              <a:pPr eaLnBrk="1" hangingPunct="1"/>
              <a:t>89</a:t>
            </a:fld>
            <a:endParaRPr lang="en-US" altLang="en-US" sz="1400"/>
          </a:p>
        </p:txBody>
      </p:sp>
      <p:sp>
        <p:nvSpPr>
          <p:cNvPr id="92163" name="Text Box 1026">
            <a:extLst>
              <a:ext uri="{FF2B5EF4-FFF2-40B4-BE49-F238E27FC236}">
                <a16:creationId xmlns:a16="http://schemas.microsoft.com/office/drawing/2014/main" id="{A7D70B7E-96C5-42E6-B17C-39127C007E34}"/>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92164" name="Rectangle 1027">
            <a:extLst>
              <a:ext uri="{FF2B5EF4-FFF2-40B4-BE49-F238E27FC236}">
                <a16:creationId xmlns:a16="http://schemas.microsoft.com/office/drawing/2014/main" id="{9708048C-DA88-4762-A514-AD528A903184}"/>
              </a:ext>
            </a:extLst>
          </p:cNvPr>
          <p:cNvSpPr>
            <a:spLocks noChangeArrowheads="1"/>
          </p:cNvSpPr>
          <p:nvPr/>
        </p:nvSpPr>
        <p:spPr bwMode="auto">
          <a:xfrm>
            <a:off x="533400" y="152400"/>
            <a:ext cx="8077200" cy="1066800"/>
          </a:xfrm>
          <a:prstGeom prst="rect">
            <a:avLst/>
          </a:prstGeom>
          <a:solidFill>
            <a:srgbClr val="FFCC99"/>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latin typeface="Arial" panose="020B0604020202020204" pitchFamily="34" charset="0"/>
              </a:rPr>
              <a:t>Tertiary Period</a:t>
            </a:r>
            <a:endParaRPr lang="en-US" altLang="en-US" sz="3200" b="1">
              <a:latin typeface="Arial" panose="020B0604020202020204" pitchFamily="34" charset="0"/>
            </a:endParaRPr>
          </a:p>
          <a:p>
            <a:pPr algn="ctr" eaLnBrk="1" hangingPunct="1"/>
            <a:r>
              <a:rPr lang="en-US" altLang="en-US" b="1">
                <a:latin typeface="Arial" panose="020B0604020202020204" pitchFamily="34" charset="0"/>
              </a:rPr>
              <a:t>(65.5-2.6 Million Years Ago)</a:t>
            </a:r>
            <a:br>
              <a:rPr lang="en-US" altLang="en-US" sz="3200" b="1">
                <a:latin typeface="Arial" panose="020B0604020202020204" pitchFamily="34" charset="0"/>
              </a:rPr>
            </a:br>
            <a:endParaRPr lang="en-US" altLang="en-US" sz="3200" b="1">
              <a:latin typeface="Arial" panose="020B0604020202020204" pitchFamily="34" charset="0"/>
            </a:endParaRPr>
          </a:p>
        </p:txBody>
      </p:sp>
      <p:sp>
        <p:nvSpPr>
          <p:cNvPr id="92165" name="Rectangle 1028">
            <a:extLst>
              <a:ext uri="{FF2B5EF4-FFF2-40B4-BE49-F238E27FC236}">
                <a16:creationId xmlns:a16="http://schemas.microsoft.com/office/drawing/2014/main" id="{898611F7-8805-4890-8F1E-26CE13E9B9C8}"/>
              </a:ext>
            </a:extLst>
          </p:cNvPr>
          <p:cNvSpPr>
            <a:spLocks noChangeArrowheads="1"/>
          </p:cNvSpPr>
          <p:nvPr/>
        </p:nvSpPr>
        <p:spPr bwMode="auto">
          <a:xfrm>
            <a:off x="152400" y="1447800"/>
            <a:ext cx="5486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With dinosaurs gone, mammals became the dominant vertebrates.</a:t>
            </a:r>
          </a:p>
          <a:p>
            <a:pPr eaLnBrk="1" hangingPunct="1">
              <a:buFont typeface="Wingdings" panose="05000000000000000000" pitchFamily="2" charset="2"/>
              <a:buChar char="q"/>
            </a:pPr>
            <a:r>
              <a:rPr lang="en-US" altLang="en-US">
                <a:latin typeface="Arial" panose="020B0604020202020204" pitchFamily="34" charset="0"/>
              </a:rPr>
              <a:t>Monotremes (egg-laying mammals) appeared.</a:t>
            </a:r>
          </a:p>
          <a:p>
            <a:pPr eaLnBrk="1" hangingPunct="1">
              <a:buFont typeface="Wingdings" panose="05000000000000000000" pitchFamily="2" charset="2"/>
              <a:buChar char="q"/>
            </a:pPr>
            <a:r>
              <a:rPr lang="en-US" altLang="en-US">
                <a:latin typeface="Arial" panose="020B0604020202020204" pitchFamily="34" charset="0"/>
              </a:rPr>
              <a:t>Odd-toed ungulates (relatives of horses, deer, and rhinos).</a:t>
            </a:r>
          </a:p>
          <a:p>
            <a:pPr eaLnBrk="1" hangingPunct="1">
              <a:buFont typeface="Wingdings" panose="05000000000000000000" pitchFamily="2" charset="2"/>
              <a:buChar char="q"/>
            </a:pPr>
            <a:r>
              <a:rPr lang="en-US" altLang="en-US">
                <a:latin typeface="Arial" panose="020B0604020202020204" pitchFamily="34" charset="0"/>
              </a:rPr>
              <a:t>Even-toed ungulates (relatives of sheep, goats, camels, etc.)</a:t>
            </a:r>
          </a:p>
          <a:p>
            <a:pPr eaLnBrk="1" hangingPunct="1">
              <a:buFont typeface="Wingdings" panose="05000000000000000000" pitchFamily="2" charset="2"/>
              <a:buChar char="q"/>
            </a:pPr>
            <a:r>
              <a:rPr lang="en-US" altLang="en-US">
                <a:latin typeface="Arial" panose="020B0604020202020204" pitchFamily="34" charset="0"/>
              </a:rPr>
              <a:t>First elephants with trunks, and early horses.</a:t>
            </a:r>
          </a:p>
          <a:p>
            <a:pPr eaLnBrk="1" hangingPunct="1">
              <a:buFont typeface="Wingdings" panose="05000000000000000000" pitchFamily="2" charset="2"/>
              <a:buChar char="q"/>
            </a:pPr>
            <a:r>
              <a:rPr lang="en-US" altLang="en-US">
                <a:latin typeface="Arial" panose="020B0604020202020204" pitchFamily="34" charset="0"/>
              </a:rPr>
              <a:t>Nearly all modern flowering plant families represented by middle period.</a:t>
            </a:r>
          </a:p>
          <a:p>
            <a:pPr eaLnBrk="1" hangingPunct="1">
              <a:buFont typeface="Wingdings" panose="05000000000000000000" pitchFamily="2" charset="2"/>
              <a:buChar char="q"/>
            </a:pPr>
            <a:r>
              <a:rPr lang="en-US" altLang="en-US">
                <a:latin typeface="Arial" panose="020B0604020202020204" pitchFamily="34" charset="0"/>
              </a:rPr>
              <a:t>Global cooling towards the end of the period, with ice sheets at the poles.</a:t>
            </a:r>
          </a:p>
        </p:txBody>
      </p:sp>
      <p:sp>
        <p:nvSpPr>
          <p:cNvPr id="92166" name="Rectangle 2">
            <a:extLst>
              <a:ext uri="{FF2B5EF4-FFF2-40B4-BE49-F238E27FC236}">
                <a16:creationId xmlns:a16="http://schemas.microsoft.com/office/drawing/2014/main" id="{D0F27A65-72C7-4417-87CB-7BB8A3C9AD5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67" name="Rectangle 4">
            <a:extLst>
              <a:ext uri="{FF2B5EF4-FFF2-40B4-BE49-F238E27FC236}">
                <a16:creationId xmlns:a16="http://schemas.microsoft.com/office/drawing/2014/main" id="{B17047E6-C297-4ACE-855E-6AC8A0C2677C}"/>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68" name="Rectangle 4">
            <a:extLst>
              <a:ext uri="{FF2B5EF4-FFF2-40B4-BE49-F238E27FC236}">
                <a16:creationId xmlns:a16="http://schemas.microsoft.com/office/drawing/2014/main" id="{3AE7AB73-9333-4B73-86D0-F7B22A3F416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69" name="Rectangle 4">
            <a:extLst>
              <a:ext uri="{FF2B5EF4-FFF2-40B4-BE49-F238E27FC236}">
                <a16:creationId xmlns:a16="http://schemas.microsoft.com/office/drawing/2014/main" id="{FF7C4621-6E93-4348-8F41-8672C2F74CA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70" name="Rectangle 4">
            <a:extLst>
              <a:ext uri="{FF2B5EF4-FFF2-40B4-BE49-F238E27FC236}">
                <a16:creationId xmlns:a16="http://schemas.microsoft.com/office/drawing/2014/main" id="{5B69A4E5-7F58-4690-A2EA-977E09BF721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71" name="Rectangle 4">
            <a:extLst>
              <a:ext uri="{FF2B5EF4-FFF2-40B4-BE49-F238E27FC236}">
                <a16:creationId xmlns:a16="http://schemas.microsoft.com/office/drawing/2014/main" id="{5770AAFF-F84F-4344-8E51-6D1F3892F91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72" name="Rectangle 6">
            <a:extLst>
              <a:ext uri="{FF2B5EF4-FFF2-40B4-BE49-F238E27FC236}">
                <a16:creationId xmlns:a16="http://schemas.microsoft.com/office/drawing/2014/main" id="{DFEB2FE9-833E-442B-8707-B4C0F45A2A3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73" name="Rectangle 5">
            <a:extLst>
              <a:ext uri="{FF2B5EF4-FFF2-40B4-BE49-F238E27FC236}">
                <a16:creationId xmlns:a16="http://schemas.microsoft.com/office/drawing/2014/main" id="{CAB13B32-577F-4735-8111-2172D49432F1}"/>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74" name="Rectangle 7">
            <a:extLst>
              <a:ext uri="{FF2B5EF4-FFF2-40B4-BE49-F238E27FC236}">
                <a16:creationId xmlns:a16="http://schemas.microsoft.com/office/drawing/2014/main" id="{86FA5DD1-48FB-4F4B-95BC-1108D51CAE43}"/>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2175" name="Rectangle 5">
            <a:extLst>
              <a:ext uri="{FF2B5EF4-FFF2-40B4-BE49-F238E27FC236}">
                <a16:creationId xmlns:a16="http://schemas.microsoft.com/office/drawing/2014/main" id="{8CBC9F4F-7C91-4552-98E4-7A89139ACB1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 name="Action Button: Return 20">
            <a:hlinkClick r:id="rId2" action="ppaction://hlinksldjump" highlightClick="1"/>
            <a:extLst>
              <a:ext uri="{FF2B5EF4-FFF2-40B4-BE49-F238E27FC236}">
                <a16:creationId xmlns:a16="http://schemas.microsoft.com/office/drawing/2014/main" id="{1D5EC187-3304-4610-9CE5-41AA7C5544B3}"/>
              </a:ext>
            </a:extLst>
          </p:cNvPr>
          <p:cNvSpPr/>
          <p:nvPr/>
        </p:nvSpPr>
        <p:spPr>
          <a:xfrm>
            <a:off x="6629400" y="6248400"/>
            <a:ext cx="457200" cy="457200"/>
          </a:xfrm>
          <a:prstGeom prst="actionButtonReturn">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Action Button: Forward or Next 21">
            <a:hlinkClick r:id="" action="ppaction://hlinkshowjump?jump=nextslide" highlightClick="1"/>
            <a:extLst>
              <a:ext uri="{FF2B5EF4-FFF2-40B4-BE49-F238E27FC236}">
                <a16:creationId xmlns:a16="http://schemas.microsoft.com/office/drawing/2014/main" id="{A421D60F-FC6D-4282-A451-21A50185CAA0}"/>
              </a:ext>
            </a:extLst>
          </p:cNvPr>
          <p:cNvSpPr/>
          <p:nvPr/>
        </p:nvSpPr>
        <p:spPr>
          <a:xfrm>
            <a:off x="7239000" y="6248400"/>
            <a:ext cx="457200" cy="457200"/>
          </a:xfrm>
          <a:prstGeom prst="actionButtonForwardNext">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78" name="Picture 22">
            <a:extLst>
              <a:ext uri="{FF2B5EF4-FFF2-40B4-BE49-F238E27FC236}">
                <a16:creationId xmlns:a16="http://schemas.microsoft.com/office/drawing/2014/main" id="{08A5C42E-192A-4529-B249-05CF64B81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71600"/>
            <a:ext cx="3273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9" name="Picture 23">
            <a:extLst>
              <a:ext uri="{FF2B5EF4-FFF2-40B4-BE49-F238E27FC236}">
                <a16:creationId xmlns:a16="http://schemas.microsoft.com/office/drawing/2014/main" id="{0EF48E72-6547-4413-A7E8-55FF3F704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733800"/>
            <a:ext cx="32766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ction Button: Back or Previous 24">
            <a:hlinkClick r:id="" action="ppaction://hlinkshowjump?jump=previousslide" highlightClick="1"/>
            <a:extLst>
              <a:ext uri="{FF2B5EF4-FFF2-40B4-BE49-F238E27FC236}">
                <a16:creationId xmlns:a16="http://schemas.microsoft.com/office/drawing/2014/main" id="{2A74616E-90AF-4CAA-B1D3-A2C8D0B41D23}"/>
              </a:ext>
            </a:extLst>
          </p:cNvPr>
          <p:cNvSpPr/>
          <p:nvPr/>
        </p:nvSpPr>
        <p:spPr>
          <a:xfrm>
            <a:off x="6019800" y="6248400"/>
            <a:ext cx="457200" cy="457200"/>
          </a:xfrm>
          <a:prstGeom prst="actionButtonBackPrevious">
            <a:avLst/>
          </a:prstGeom>
          <a:solidFill>
            <a:srgbClr val="FF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278A8183-F72F-44C3-85CA-0395A29A8579}"/>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1E33A20-902E-4676-93F7-309E135F6E7E}" type="slidenum">
              <a:rPr lang="en-US" altLang="en-US" sz="1400"/>
              <a:pPr eaLnBrk="1" hangingPunct="1"/>
              <a:t>9</a:t>
            </a:fld>
            <a:endParaRPr lang="en-US" altLang="en-US" sz="1400"/>
          </a:p>
        </p:txBody>
      </p:sp>
      <p:sp>
        <p:nvSpPr>
          <p:cNvPr id="10243" name="Rectangle 2">
            <a:extLst>
              <a:ext uri="{FF2B5EF4-FFF2-40B4-BE49-F238E27FC236}">
                <a16:creationId xmlns:a16="http://schemas.microsoft.com/office/drawing/2014/main" id="{2CA611C4-811D-423A-87FA-707C116D52DC}"/>
              </a:ext>
            </a:extLst>
          </p:cNvPr>
          <p:cNvSpPr>
            <a:spLocks noGrp="1" noChangeArrowheads="1"/>
          </p:cNvSpPr>
          <p:nvPr>
            <p:ph type="title"/>
          </p:nvPr>
        </p:nvSpPr>
        <p:spPr>
          <a:xfrm>
            <a:off x="381000" y="152400"/>
            <a:ext cx="8077200" cy="685800"/>
          </a:xfrm>
          <a:solidFill>
            <a:srgbClr val="F9057F"/>
          </a:solidFill>
          <a:ln w="38100">
            <a:solidFill>
              <a:schemeClr val="tx1"/>
            </a:solidFill>
            <a:miter lim="800000"/>
            <a:headEnd/>
            <a:tailEnd/>
          </a:ln>
        </p:spPr>
        <p:txBody>
          <a:bodyPr/>
          <a:lstStyle/>
          <a:p>
            <a:pPr eaLnBrk="1" hangingPunct="1"/>
            <a:br>
              <a:rPr lang="en-US" altLang="en-US" sz="3600" b="1">
                <a:solidFill>
                  <a:schemeClr val="tx1"/>
                </a:solidFill>
              </a:rPr>
            </a:br>
            <a:r>
              <a:rPr lang="en-US" altLang="en-US" sz="2800" b="1">
                <a:solidFill>
                  <a:schemeClr val="tx1"/>
                </a:solidFill>
                <a:latin typeface="Arial" panose="020B0604020202020204" pitchFamily="34" charset="0"/>
                <a:cs typeface="Arial" panose="020B0604020202020204" pitchFamily="34" charset="0"/>
              </a:rPr>
              <a:t>Four Basic Kinds of Fossils</a:t>
            </a:r>
            <a:br>
              <a:rPr lang="en-US" altLang="en-US" sz="2800" b="1">
                <a:solidFill>
                  <a:schemeClr val="tx1"/>
                </a:solidFill>
                <a:latin typeface="Arial" panose="020B0604020202020204" pitchFamily="34" charset="0"/>
                <a:cs typeface="Arial" panose="020B0604020202020204" pitchFamily="34" charset="0"/>
              </a:rPr>
            </a:br>
            <a:endParaRPr lang="en-US" altLang="en-US" sz="2800" b="1">
              <a:solidFill>
                <a:schemeClr val="tx1"/>
              </a:solidFill>
              <a:latin typeface="Arial" panose="020B0604020202020204" pitchFamily="34" charset="0"/>
              <a:cs typeface="Arial" panose="020B0604020202020204" pitchFamily="34" charset="0"/>
            </a:endParaRPr>
          </a:p>
        </p:txBody>
      </p:sp>
      <p:sp>
        <p:nvSpPr>
          <p:cNvPr id="13316" name="Rectangle 3">
            <a:extLst>
              <a:ext uri="{FF2B5EF4-FFF2-40B4-BE49-F238E27FC236}">
                <a16:creationId xmlns:a16="http://schemas.microsoft.com/office/drawing/2014/main" id="{826BA583-2600-419E-876D-F1833F4FBB2D}"/>
              </a:ext>
            </a:extLst>
          </p:cNvPr>
          <p:cNvSpPr>
            <a:spLocks noChangeArrowheads="1"/>
          </p:cNvSpPr>
          <p:nvPr/>
        </p:nvSpPr>
        <p:spPr bwMode="auto">
          <a:xfrm>
            <a:off x="533400" y="990600"/>
            <a:ext cx="7543800" cy="6370638"/>
          </a:xfrm>
          <a:prstGeom prst="rect">
            <a:avLst/>
          </a:prstGeom>
          <a:noFill/>
          <a:ln w="9525">
            <a:noFill/>
            <a:miter lim="800000"/>
            <a:headEnd/>
            <a:tailEnd/>
          </a:ln>
        </p:spPr>
        <p:txBody>
          <a:bodyPr>
            <a:spAutoFit/>
          </a:bodyPr>
          <a:lstStyle/>
          <a:p>
            <a:pPr marL="457200" indent="-457200">
              <a:buFontTx/>
              <a:buAutoNum type="arabicParenR"/>
              <a:defRPr/>
            </a:pPr>
            <a:r>
              <a:rPr lang="en-US" b="1" dirty="0">
                <a:latin typeface="Arial" pitchFamily="34" charset="0"/>
              </a:rPr>
              <a:t>The hard parts of the organism remain intact (e.g., tooth enamel, the shell of a </a:t>
            </a:r>
            <a:r>
              <a:rPr lang="en-US" b="1" dirty="0" err="1">
                <a:latin typeface="Arial" pitchFamily="34" charset="0"/>
              </a:rPr>
              <a:t>mollusc</a:t>
            </a:r>
            <a:r>
              <a:rPr lang="en-US" b="1" dirty="0">
                <a:latin typeface="Arial" pitchFamily="34" charset="0"/>
              </a:rPr>
              <a:t>). </a:t>
            </a:r>
          </a:p>
          <a:p>
            <a:pPr marL="457200" indent="-457200">
              <a:buFontTx/>
              <a:buAutoNum type="arabicParenR"/>
              <a:defRPr/>
            </a:pPr>
            <a:endParaRPr lang="en-US" b="1" dirty="0">
              <a:latin typeface="Arial" pitchFamily="34" charset="0"/>
            </a:endParaRPr>
          </a:p>
          <a:p>
            <a:pPr marL="457200" indent="-457200">
              <a:buFontTx/>
              <a:buAutoNum type="arabicParenR"/>
              <a:defRPr/>
            </a:pPr>
            <a:r>
              <a:rPr lang="en-US" b="1" dirty="0">
                <a:latin typeface="Arial" pitchFamily="34" charset="0"/>
              </a:rPr>
              <a:t>Minerals have replaced the original animal or plant material. This is termed mineral replacement, and can be full or partial.</a:t>
            </a:r>
          </a:p>
          <a:p>
            <a:pPr marL="457200" indent="-457200">
              <a:defRPr/>
            </a:pPr>
            <a:r>
              <a:rPr lang="en-US" b="1" dirty="0">
                <a:latin typeface="Arial" pitchFamily="34" charset="0"/>
              </a:rPr>
              <a:t> </a:t>
            </a:r>
          </a:p>
          <a:p>
            <a:pPr marL="457200" indent="-457200">
              <a:buFont typeface="+mj-lt"/>
              <a:buAutoNum type="arabicParenR" startAt="3"/>
              <a:defRPr/>
            </a:pPr>
            <a:r>
              <a:rPr lang="en-US" b="1" dirty="0">
                <a:latin typeface="Arial" pitchFamily="34" charset="0"/>
              </a:rPr>
              <a:t>The animal or plant with tissue matter largely intact has been preserved in peat (acidic bogs), tar (tar pits), ice, or amber (the fossilized sap of pine trees). </a:t>
            </a:r>
          </a:p>
          <a:p>
            <a:pPr marL="457200" indent="-457200">
              <a:buFont typeface="+mj-lt"/>
              <a:buAutoNum type="arabicParenR" startAt="3"/>
              <a:defRPr/>
            </a:pPr>
            <a:endParaRPr lang="en-US" b="1" dirty="0">
              <a:latin typeface="Arial" pitchFamily="34" charset="0"/>
            </a:endParaRPr>
          </a:p>
          <a:p>
            <a:pPr marL="457200" indent="-457200">
              <a:buFont typeface="+mj-lt"/>
              <a:buAutoNum type="arabicParenR" startAt="3"/>
              <a:defRPr/>
            </a:pPr>
            <a:r>
              <a:rPr lang="en-US" b="1" dirty="0">
                <a:latin typeface="Arial" pitchFamily="34" charset="0"/>
              </a:rPr>
              <a:t>The impression an organism made in a soft substrate has been preserved, while the organism itself is gone (trace fossil).  </a:t>
            </a:r>
          </a:p>
          <a:p>
            <a:pPr marL="800100" lvl="1" indent="-342900">
              <a:buFont typeface="Wingdings" pitchFamily="2" charset="2"/>
              <a:buAutoNum type="arabicPeriod"/>
              <a:defRPr/>
            </a:pPr>
            <a:endParaRPr lang="en-US" b="1" dirty="0">
              <a:latin typeface="Arial" charset="0"/>
              <a:cs typeface="+mn-cs"/>
            </a:endParaRPr>
          </a:p>
          <a:p>
            <a:pPr>
              <a:lnSpc>
                <a:spcPct val="80000"/>
              </a:lnSpc>
              <a:spcBef>
                <a:spcPct val="20000"/>
              </a:spcBef>
              <a:buFont typeface="Wingdings" pitchFamily="2" charset="2"/>
              <a:buNone/>
              <a:defRPr/>
            </a:pPr>
            <a:r>
              <a:rPr lang="en-US" b="1" dirty="0">
                <a:latin typeface="Arial" charset="0"/>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a:extLst>
              <a:ext uri="{FF2B5EF4-FFF2-40B4-BE49-F238E27FC236}">
                <a16:creationId xmlns:a16="http://schemas.microsoft.com/office/drawing/2014/main" id="{34150E40-18A3-4B72-A26C-C3C353DE3CF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032647F-C9F0-46DB-8CD9-58F21C41DEFB}" type="slidenum">
              <a:rPr lang="en-US" altLang="en-US" sz="1400"/>
              <a:pPr eaLnBrk="1" hangingPunct="1"/>
              <a:t>90</a:t>
            </a:fld>
            <a:endParaRPr lang="en-US" altLang="en-US" sz="1400"/>
          </a:p>
        </p:txBody>
      </p:sp>
      <p:sp>
        <p:nvSpPr>
          <p:cNvPr id="93187" name="Text Box 1026">
            <a:extLst>
              <a:ext uri="{FF2B5EF4-FFF2-40B4-BE49-F238E27FC236}">
                <a16:creationId xmlns:a16="http://schemas.microsoft.com/office/drawing/2014/main" id="{254167EC-C2D4-44BA-8CA9-1DD81BB603BC}"/>
              </a:ext>
            </a:extLst>
          </p:cNvPr>
          <p:cNvSpPr txBox="1">
            <a:spLocks noChangeArrowheads="1"/>
          </p:cNvSpPr>
          <p:nvPr/>
        </p:nvSpPr>
        <p:spPr bwMode="auto">
          <a:xfrm>
            <a:off x="2438400" y="914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1800">
              <a:latin typeface="Arial" panose="020B0604020202020204" pitchFamily="34" charset="0"/>
            </a:endParaRPr>
          </a:p>
        </p:txBody>
      </p:sp>
      <p:sp>
        <p:nvSpPr>
          <p:cNvPr id="93188" name="Rectangle 1027">
            <a:extLst>
              <a:ext uri="{FF2B5EF4-FFF2-40B4-BE49-F238E27FC236}">
                <a16:creationId xmlns:a16="http://schemas.microsoft.com/office/drawing/2014/main" id="{EB10E44F-012C-4A79-93EC-0852D5F83F26}"/>
              </a:ext>
            </a:extLst>
          </p:cNvPr>
          <p:cNvSpPr>
            <a:spLocks noChangeArrowheads="1"/>
          </p:cNvSpPr>
          <p:nvPr/>
        </p:nvSpPr>
        <p:spPr bwMode="auto">
          <a:xfrm>
            <a:off x="533400" y="152400"/>
            <a:ext cx="8077200" cy="1066800"/>
          </a:xfrm>
          <a:prstGeom prst="rect">
            <a:avLst/>
          </a:prstGeom>
          <a:solidFill>
            <a:srgbClr val="FFFF99"/>
          </a:solidFill>
          <a:ln w="38100">
            <a:solidFill>
              <a:schemeClr val="tx1"/>
            </a:solidFill>
            <a:miter lim="800000"/>
            <a:headEnd/>
            <a:tailEnd/>
          </a:ln>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r>
              <a:rPr lang="en-US" altLang="en-US" sz="3600" b="1">
                <a:latin typeface="Arial" panose="020B0604020202020204" pitchFamily="34" charset="0"/>
              </a:rPr>
            </a:br>
            <a:r>
              <a:rPr lang="en-US" altLang="en-US" sz="4400" b="1">
                <a:latin typeface="Arial" panose="020B0604020202020204" pitchFamily="34" charset="0"/>
              </a:rPr>
              <a:t>Quaternary Period</a:t>
            </a:r>
            <a:endParaRPr lang="en-US" altLang="en-US" sz="3200" b="1">
              <a:latin typeface="Arial" panose="020B0604020202020204" pitchFamily="34" charset="0"/>
            </a:endParaRPr>
          </a:p>
          <a:p>
            <a:pPr algn="ctr" eaLnBrk="1" hangingPunct="1"/>
            <a:r>
              <a:rPr lang="en-US" altLang="en-US" b="1">
                <a:latin typeface="Arial" panose="020B0604020202020204" pitchFamily="34" charset="0"/>
              </a:rPr>
              <a:t>(2.6 Million Years Ago to Present)</a:t>
            </a:r>
            <a:br>
              <a:rPr lang="en-US" altLang="en-US" sz="3200" b="1">
                <a:latin typeface="Arial" panose="020B0604020202020204" pitchFamily="34" charset="0"/>
              </a:rPr>
            </a:br>
            <a:endParaRPr lang="en-US" altLang="en-US" sz="3200" b="1">
              <a:latin typeface="Arial" panose="020B0604020202020204" pitchFamily="34" charset="0"/>
            </a:endParaRPr>
          </a:p>
        </p:txBody>
      </p:sp>
      <p:sp>
        <p:nvSpPr>
          <p:cNvPr id="93189" name="Rectangle 1028">
            <a:extLst>
              <a:ext uri="{FF2B5EF4-FFF2-40B4-BE49-F238E27FC236}">
                <a16:creationId xmlns:a16="http://schemas.microsoft.com/office/drawing/2014/main" id="{CF103D31-BFB0-4037-8321-A43800E55CC6}"/>
              </a:ext>
            </a:extLst>
          </p:cNvPr>
          <p:cNvSpPr>
            <a:spLocks noChangeArrowheads="1"/>
          </p:cNvSpPr>
          <p:nvPr/>
        </p:nvSpPr>
        <p:spPr bwMode="auto">
          <a:xfrm>
            <a:off x="152400" y="1295400"/>
            <a:ext cx="5486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q"/>
            </a:pPr>
            <a:r>
              <a:rPr lang="en-US" altLang="en-US">
                <a:latin typeface="Arial" panose="020B0604020202020204" pitchFamily="34" charset="0"/>
              </a:rPr>
              <a:t>Earth experienced multiple glaciations (ice ages) from the early part of this period, until about 10,000 years ago, when more modern climates came into play.</a:t>
            </a:r>
          </a:p>
          <a:p>
            <a:pPr eaLnBrk="1" hangingPunct="1">
              <a:buFont typeface="Wingdings" panose="05000000000000000000" pitchFamily="2" charset="2"/>
              <a:buChar char="q"/>
            </a:pPr>
            <a:r>
              <a:rPr lang="en-US" altLang="en-US">
                <a:latin typeface="Arial" panose="020B0604020202020204" pitchFamily="34" charset="0"/>
              </a:rPr>
              <a:t>More mammals appeared, including many now extinct ones.</a:t>
            </a:r>
          </a:p>
          <a:p>
            <a:pPr lvl="1" eaLnBrk="1" hangingPunct="1">
              <a:buFont typeface="Arial" panose="020B0604020202020204" pitchFamily="34" charset="0"/>
              <a:buChar char="•"/>
            </a:pPr>
            <a:r>
              <a:rPr lang="en-US" altLang="en-US">
                <a:latin typeface="Arial" panose="020B0604020202020204" pitchFamily="34" charset="0"/>
              </a:rPr>
              <a:t>	Saber-toothed tigers</a:t>
            </a:r>
          </a:p>
          <a:p>
            <a:pPr lvl="1" eaLnBrk="1" hangingPunct="1">
              <a:buFont typeface="Arial" panose="020B0604020202020204" pitchFamily="34" charset="0"/>
              <a:buChar char="•"/>
            </a:pPr>
            <a:r>
              <a:rPr lang="en-US" altLang="en-US">
                <a:latin typeface="Arial" panose="020B0604020202020204" pitchFamily="34" charset="0"/>
              </a:rPr>
              <a:t>	Wooly mammoths &amp; mastodons</a:t>
            </a:r>
          </a:p>
          <a:p>
            <a:pPr lvl="1" eaLnBrk="1" hangingPunct="1">
              <a:buFont typeface="Arial" panose="020B0604020202020204" pitchFamily="34" charset="0"/>
              <a:buChar char="•"/>
            </a:pPr>
            <a:r>
              <a:rPr lang="en-US" altLang="en-US">
                <a:latin typeface="Arial" panose="020B0604020202020204" pitchFamily="34" charset="0"/>
              </a:rPr>
              <a:t>	Glyptodonts (giant armadillos)</a:t>
            </a:r>
          </a:p>
          <a:p>
            <a:pPr lvl="1" eaLnBrk="1" hangingPunct="1">
              <a:buFont typeface="Arial" panose="020B0604020202020204" pitchFamily="34" charset="0"/>
              <a:buChar char="•"/>
            </a:pPr>
            <a:r>
              <a:rPr lang="en-US" altLang="en-US">
                <a:latin typeface="Arial" panose="020B0604020202020204" pitchFamily="34" charset="0"/>
              </a:rPr>
              <a:t>	Giant ground sloths</a:t>
            </a:r>
          </a:p>
          <a:p>
            <a:pPr eaLnBrk="1" hangingPunct="1">
              <a:buFont typeface="Wingdings" panose="05000000000000000000" pitchFamily="2" charset="2"/>
              <a:buChar char="q"/>
            </a:pPr>
            <a:r>
              <a:rPr lang="en-US" altLang="en-US">
                <a:latin typeface="Arial" panose="020B0604020202020204" pitchFamily="34" charset="0"/>
              </a:rPr>
              <a:t>Modern man appears.</a:t>
            </a:r>
          </a:p>
        </p:txBody>
      </p:sp>
      <p:sp>
        <p:nvSpPr>
          <p:cNvPr id="93190" name="Rectangle 2">
            <a:extLst>
              <a:ext uri="{FF2B5EF4-FFF2-40B4-BE49-F238E27FC236}">
                <a16:creationId xmlns:a16="http://schemas.microsoft.com/office/drawing/2014/main" id="{A0A7A54D-A5C6-4786-B6B5-59FE71C0619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1" name="Rectangle 4">
            <a:extLst>
              <a:ext uri="{FF2B5EF4-FFF2-40B4-BE49-F238E27FC236}">
                <a16:creationId xmlns:a16="http://schemas.microsoft.com/office/drawing/2014/main" id="{D6193C9F-4ACD-4960-862C-88C5839E1621}"/>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2" name="Rectangle 4">
            <a:extLst>
              <a:ext uri="{FF2B5EF4-FFF2-40B4-BE49-F238E27FC236}">
                <a16:creationId xmlns:a16="http://schemas.microsoft.com/office/drawing/2014/main" id="{825159E6-EFBD-43B9-AFAA-179A5E8BFE67}"/>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3" name="Rectangle 4">
            <a:extLst>
              <a:ext uri="{FF2B5EF4-FFF2-40B4-BE49-F238E27FC236}">
                <a16:creationId xmlns:a16="http://schemas.microsoft.com/office/drawing/2014/main" id="{8C3C05A0-8842-4BCC-A8C6-0B20E9980F0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4" name="Rectangle 4">
            <a:extLst>
              <a:ext uri="{FF2B5EF4-FFF2-40B4-BE49-F238E27FC236}">
                <a16:creationId xmlns:a16="http://schemas.microsoft.com/office/drawing/2014/main" id="{193867AC-4A8A-4269-B762-B2078A3DB73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5" name="Rectangle 4">
            <a:extLst>
              <a:ext uri="{FF2B5EF4-FFF2-40B4-BE49-F238E27FC236}">
                <a16:creationId xmlns:a16="http://schemas.microsoft.com/office/drawing/2014/main" id="{7B56C3BE-B7F1-4DD9-A0E7-68EA9C5AF19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6" name="Rectangle 6">
            <a:extLst>
              <a:ext uri="{FF2B5EF4-FFF2-40B4-BE49-F238E27FC236}">
                <a16:creationId xmlns:a16="http://schemas.microsoft.com/office/drawing/2014/main" id="{8AEC7CD8-FA07-4294-AC94-43171537B35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7" name="Rectangle 5">
            <a:extLst>
              <a:ext uri="{FF2B5EF4-FFF2-40B4-BE49-F238E27FC236}">
                <a16:creationId xmlns:a16="http://schemas.microsoft.com/office/drawing/2014/main" id="{585A20D8-DD36-4E4D-A9E7-183B2784807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8" name="Rectangle 7">
            <a:extLst>
              <a:ext uri="{FF2B5EF4-FFF2-40B4-BE49-F238E27FC236}">
                <a16:creationId xmlns:a16="http://schemas.microsoft.com/office/drawing/2014/main" id="{9FF3537F-A2C1-4037-92CF-A9161D29178C}"/>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199" name="Rectangle 5">
            <a:extLst>
              <a:ext uri="{FF2B5EF4-FFF2-40B4-BE49-F238E27FC236}">
                <a16:creationId xmlns:a16="http://schemas.microsoft.com/office/drawing/2014/main" id="{B7C74E45-0713-4D25-A896-09E3D1FE78E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 name="Action Button: Return 20">
            <a:hlinkClick r:id="rId2" action="ppaction://hlinksldjump" highlightClick="1"/>
            <a:extLst>
              <a:ext uri="{FF2B5EF4-FFF2-40B4-BE49-F238E27FC236}">
                <a16:creationId xmlns:a16="http://schemas.microsoft.com/office/drawing/2014/main" id="{F041C151-4F89-4866-B350-7831E403874A}"/>
              </a:ext>
            </a:extLst>
          </p:cNvPr>
          <p:cNvSpPr/>
          <p:nvPr/>
        </p:nvSpPr>
        <p:spPr>
          <a:xfrm>
            <a:off x="5029200" y="5943600"/>
            <a:ext cx="457200" cy="457200"/>
          </a:xfrm>
          <a:prstGeom prst="actionButtonReturn">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3201" name="Picture 19">
            <a:extLst>
              <a:ext uri="{FF2B5EF4-FFF2-40B4-BE49-F238E27FC236}">
                <a16:creationId xmlns:a16="http://schemas.microsoft.com/office/drawing/2014/main" id="{AA5500CD-DC0F-49CA-AE2C-D8A6B4F4C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32194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2" name="Picture 24">
            <a:extLst>
              <a:ext uri="{FF2B5EF4-FFF2-40B4-BE49-F238E27FC236}">
                <a16:creationId xmlns:a16="http://schemas.microsoft.com/office/drawing/2014/main" id="{D8B1B9E8-1D9A-44C2-A61A-691CC958F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ction Button: Back or Previous 25">
            <a:hlinkClick r:id="" action="ppaction://hlinkshowjump?jump=previousslide" highlightClick="1"/>
            <a:extLst>
              <a:ext uri="{FF2B5EF4-FFF2-40B4-BE49-F238E27FC236}">
                <a16:creationId xmlns:a16="http://schemas.microsoft.com/office/drawing/2014/main" id="{9DFE90DB-8D78-4EEC-A89C-DD2ACBE74335}"/>
              </a:ext>
            </a:extLst>
          </p:cNvPr>
          <p:cNvSpPr/>
          <p:nvPr/>
        </p:nvSpPr>
        <p:spPr>
          <a:xfrm>
            <a:off x="4419600" y="5943600"/>
            <a:ext cx="457200" cy="457200"/>
          </a:xfrm>
          <a:prstGeom prst="actionButtonBackPrevious">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a:extLst>
              <a:ext uri="{FF2B5EF4-FFF2-40B4-BE49-F238E27FC236}">
                <a16:creationId xmlns:a16="http://schemas.microsoft.com/office/drawing/2014/main" id="{DD89F8CD-2B55-4517-A0B7-57374B675C1F}"/>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DA45FC1-9DA4-4C07-BD07-6E8F2BA3D2BA}" type="slidenum">
              <a:rPr lang="en-US" altLang="en-US" sz="1400"/>
              <a:pPr eaLnBrk="1" hangingPunct="1"/>
              <a:t>91</a:t>
            </a:fld>
            <a:endParaRPr lang="en-US" altLang="en-US" sz="1400"/>
          </a:p>
        </p:txBody>
      </p:sp>
      <p:pic>
        <p:nvPicPr>
          <p:cNvPr id="94211" name="Picture 1029" descr="cleardot">
            <a:extLst>
              <a:ext uri="{FF2B5EF4-FFF2-40B4-BE49-F238E27FC236}">
                <a16:creationId xmlns:a16="http://schemas.microsoft.com/office/drawing/2014/main" id="{2CE1C10A-769F-4E19-8B80-1856AA647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031" descr="cleardot">
            <a:extLst>
              <a:ext uri="{FF2B5EF4-FFF2-40B4-BE49-F238E27FC236}">
                <a16:creationId xmlns:a16="http://schemas.microsoft.com/office/drawing/2014/main" id="{4518267D-0441-4307-9D8D-6055664FE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036" descr="cleardot">
            <a:extLst>
              <a:ext uri="{FF2B5EF4-FFF2-40B4-BE49-F238E27FC236}">
                <a16:creationId xmlns:a16="http://schemas.microsoft.com/office/drawing/2014/main" id="{BC721AFD-AC11-4D9F-8142-164BFCE31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1041">
            <a:extLst>
              <a:ext uri="{FF2B5EF4-FFF2-40B4-BE49-F238E27FC236}">
                <a16:creationId xmlns:a16="http://schemas.microsoft.com/office/drawing/2014/main" id="{1B0C4E64-74B4-426F-9304-82C4F89E064B}"/>
              </a:ext>
            </a:extLst>
          </p:cNvPr>
          <p:cNvSpPr>
            <a:spLocks noChangeArrowheads="1"/>
          </p:cNvSpPr>
          <p:nvPr/>
        </p:nvSpPr>
        <p:spPr bwMode="auto">
          <a:xfrm>
            <a:off x="304800" y="774700"/>
            <a:ext cx="6858000" cy="661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457" anchor="ctr">
            <a:spAutoFit/>
          </a:bodyPr>
          <a:lstStyle>
            <a:lvl1pPr marL="457200" indent="-4572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b="1" u="sng">
                <a:latin typeface="Arial" panose="020B0604020202020204" pitchFamily="34" charset="0"/>
              </a:rPr>
              <a:t>Grades K-3</a:t>
            </a:r>
          </a:p>
          <a:p>
            <a:pPr eaLnBrk="1" hangingPunct="1"/>
            <a:r>
              <a:rPr lang="en-US" altLang="en-US" sz="1400" b="1" i="1">
                <a:latin typeface="Arial" panose="020B0604020202020204" pitchFamily="34" charset="0"/>
              </a:rPr>
              <a:t>Encyclopedia Prehistorica Mega-Beasts Pop-Up </a:t>
            </a:r>
            <a:r>
              <a:rPr lang="en-US" altLang="en-US" sz="1400" b="1">
                <a:latin typeface="Arial" panose="020B0604020202020204" pitchFamily="34" charset="0"/>
              </a:rPr>
              <a:t>- </a:t>
            </a:r>
            <a:r>
              <a:rPr lang="en-US" altLang="en-US" sz="1400">
                <a:latin typeface="Arial" panose="020B0604020202020204" pitchFamily="34" charset="0"/>
              </a:rPr>
              <a:t>Robert Sabuda and Matthew Reinhart</a:t>
            </a:r>
          </a:p>
          <a:p>
            <a:pPr eaLnBrk="1" hangingPunct="1"/>
            <a:r>
              <a:rPr lang="en-US" altLang="en-US" sz="1400" b="1" i="1">
                <a:latin typeface="Arial" panose="020B0604020202020204" pitchFamily="34" charset="0"/>
              </a:rPr>
              <a:t>Dinosaurs!: The Biggest Baddest Strangest Fastest </a:t>
            </a:r>
            <a:r>
              <a:rPr lang="en-US" altLang="en-US" sz="1400" b="1">
                <a:latin typeface="Arial" panose="020B0604020202020204" pitchFamily="34" charset="0"/>
              </a:rPr>
              <a:t>- </a:t>
            </a:r>
            <a:r>
              <a:rPr lang="en-US" altLang="en-US" sz="1400">
                <a:latin typeface="Arial" panose="020B0604020202020204" pitchFamily="34" charset="0"/>
              </a:rPr>
              <a:t>Howard Zimmerman</a:t>
            </a:r>
          </a:p>
          <a:p>
            <a:pPr eaLnBrk="1" hangingPunct="1"/>
            <a:r>
              <a:rPr lang="en-US" altLang="en-US" sz="1400" b="1" i="1">
                <a:latin typeface="Arial" panose="020B0604020202020204" pitchFamily="34" charset="0"/>
              </a:rPr>
              <a:t>Mammoths on the Move </a:t>
            </a:r>
            <a:r>
              <a:rPr lang="en-US" altLang="en-US" sz="1400" b="1">
                <a:latin typeface="Arial" panose="020B0604020202020204" pitchFamily="34" charset="0"/>
              </a:rPr>
              <a:t>- </a:t>
            </a:r>
            <a:r>
              <a:rPr lang="en-US" altLang="en-US" sz="1400">
                <a:latin typeface="Arial" panose="020B0604020202020204" pitchFamily="34" charset="0"/>
              </a:rPr>
              <a:t>Lisa Wheeler and Kurt Cyrus (Illustrator)</a:t>
            </a:r>
          </a:p>
          <a:p>
            <a:pPr eaLnBrk="1" hangingPunct="1"/>
            <a:r>
              <a:rPr lang="en-US" altLang="en-US" sz="1400" b="1" i="1">
                <a:latin typeface="Arial" panose="020B0604020202020204" pitchFamily="34" charset="0"/>
              </a:rPr>
              <a:t>Dinosaurs of Waterhouse Hawkins </a:t>
            </a:r>
            <a:r>
              <a:rPr lang="en-US" altLang="en-US" sz="1400" b="1">
                <a:latin typeface="Arial" panose="020B0604020202020204" pitchFamily="34" charset="0"/>
              </a:rPr>
              <a:t>- </a:t>
            </a:r>
            <a:r>
              <a:rPr lang="en-US" altLang="en-US" sz="1400">
                <a:latin typeface="Arial" panose="020B0604020202020204" pitchFamily="34" charset="0"/>
              </a:rPr>
              <a:t>Barbara Kerley</a:t>
            </a:r>
          </a:p>
          <a:p>
            <a:pPr eaLnBrk="1" hangingPunct="1"/>
            <a:r>
              <a:rPr lang="en-US" altLang="en-US" sz="1400" b="1" i="1">
                <a:latin typeface="Arial" panose="020B0604020202020204" pitchFamily="34" charset="0"/>
              </a:rPr>
              <a:t>Boy, Were We Wrong About Dinosaurs! </a:t>
            </a:r>
            <a:r>
              <a:rPr lang="en-US" altLang="en-US" sz="1400" b="1">
                <a:latin typeface="Arial" panose="020B0604020202020204" pitchFamily="34" charset="0"/>
              </a:rPr>
              <a:t>- </a:t>
            </a:r>
            <a:r>
              <a:rPr lang="en-US" altLang="en-US" sz="1400">
                <a:latin typeface="Arial" panose="020B0604020202020204" pitchFamily="34" charset="0"/>
              </a:rPr>
              <a:t>Kathleen V. Kudlinski and S.D. Schindler (Illustrator)</a:t>
            </a:r>
          </a:p>
          <a:p>
            <a:pPr eaLnBrk="1" hangingPunct="1"/>
            <a:r>
              <a:rPr lang="en-US" altLang="en-US" sz="1400" b="1" i="1">
                <a:latin typeface="Arial" panose="020B0604020202020204" pitchFamily="34" charset="0"/>
              </a:rPr>
              <a:t>Smithsonian Rock and Fossil Hunter </a:t>
            </a:r>
            <a:r>
              <a:rPr lang="en-US" altLang="en-US" sz="1400" b="1">
                <a:latin typeface="Arial" panose="020B0604020202020204" pitchFamily="34" charset="0"/>
              </a:rPr>
              <a:t>- </a:t>
            </a:r>
            <a:r>
              <a:rPr lang="en-US" altLang="en-US" sz="1400">
                <a:latin typeface="Arial" panose="020B0604020202020204" pitchFamily="34" charset="0"/>
              </a:rPr>
              <a:t>Ben Morgan &amp; Douglas Palmer</a:t>
            </a:r>
          </a:p>
          <a:p>
            <a:pPr eaLnBrk="1" hangingPunct="1"/>
            <a:r>
              <a:rPr lang="en-US" altLang="en-US" sz="1400" b="1" i="1">
                <a:latin typeface="Arial" panose="020B0604020202020204" pitchFamily="34" charset="0"/>
              </a:rPr>
              <a:t>Stone Girl, Bone Girl: The Story of Mary Anning </a:t>
            </a:r>
            <a:r>
              <a:rPr lang="en-US" altLang="en-US" sz="1400" b="1">
                <a:latin typeface="Arial" panose="020B0604020202020204" pitchFamily="34" charset="0"/>
              </a:rPr>
              <a:t>- </a:t>
            </a:r>
            <a:r>
              <a:rPr lang="en-US" altLang="en-US" sz="1400">
                <a:latin typeface="Arial" panose="020B0604020202020204" pitchFamily="34" charset="0"/>
              </a:rPr>
              <a:t>Laurence Anholt &amp; Sheila Moxley (Illustrator)</a:t>
            </a:r>
          </a:p>
          <a:p>
            <a:pPr eaLnBrk="1" hangingPunct="1"/>
            <a:endParaRPr lang="en-US" altLang="en-US" sz="1400" b="1">
              <a:latin typeface="Arial" panose="020B0604020202020204" pitchFamily="34" charset="0"/>
            </a:endParaRPr>
          </a:p>
          <a:p>
            <a:pPr eaLnBrk="1" hangingPunct="1"/>
            <a:r>
              <a:rPr lang="en-US" altLang="en-US" sz="2000" b="1" u="sng">
                <a:latin typeface="Arial" panose="020B0604020202020204" pitchFamily="34" charset="0"/>
              </a:rPr>
              <a:t>Grades 4-7</a:t>
            </a:r>
          </a:p>
          <a:p>
            <a:pPr eaLnBrk="1" hangingPunct="1"/>
            <a:r>
              <a:rPr lang="en-US" altLang="en-US" sz="1400" b="1" i="1">
                <a:latin typeface="Arial" panose="020B0604020202020204" pitchFamily="34" charset="0"/>
              </a:rPr>
              <a:t>Dinosaurs Walked Here and Other Stories Fossils Tell </a:t>
            </a:r>
            <a:r>
              <a:rPr lang="en-US" altLang="en-US" sz="1400" b="1">
                <a:latin typeface="Arial" panose="020B0604020202020204" pitchFamily="34" charset="0"/>
              </a:rPr>
              <a:t>- </a:t>
            </a:r>
            <a:r>
              <a:rPr lang="en-US" altLang="en-US" sz="1400">
                <a:latin typeface="Arial" panose="020B0604020202020204" pitchFamily="34" charset="0"/>
              </a:rPr>
              <a:t>Patricia Lauber</a:t>
            </a:r>
          </a:p>
          <a:p>
            <a:pPr eaLnBrk="1" hangingPunct="1"/>
            <a:r>
              <a:rPr lang="en-US" altLang="en-US" sz="1400" b="1" i="1">
                <a:latin typeface="Arial" panose="020B0604020202020204" pitchFamily="34" charset="0"/>
              </a:rPr>
              <a:t>Geology Rocks! 50 Hands-On Activities to Explore the Earth </a:t>
            </a:r>
            <a:r>
              <a:rPr lang="en-US" altLang="en-US" sz="1400" b="1">
                <a:latin typeface="Arial" panose="020B0604020202020204" pitchFamily="34" charset="0"/>
              </a:rPr>
              <a:t>- </a:t>
            </a:r>
            <a:r>
              <a:rPr lang="en-US" altLang="en-US" sz="1400">
                <a:latin typeface="Arial" panose="020B0604020202020204" pitchFamily="34" charset="0"/>
              </a:rPr>
              <a:t>Cindy Blobaum &amp; Michael Kline</a:t>
            </a:r>
          </a:p>
          <a:p>
            <a:pPr eaLnBrk="1" hangingPunct="1"/>
            <a:r>
              <a:rPr lang="en-US" altLang="en-US" sz="1400" b="1" i="1">
                <a:latin typeface="Arial" panose="020B0604020202020204" pitchFamily="34" charset="0"/>
              </a:rPr>
              <a:t>Bodies from the Ice: Melting Glaciers and the Recovery of the Past</a:t>
            </a:r>
            <a:r>
              <a:rPr lang="en-US" altLang="en-US" sz="1400" i="1">
                <a:latin typeface="Arial" panose="020B0604020202020204" pitchFamily="34" charset="0"/>
              </a:rPr>
              <a:t> </a:t>
            </a:r>
            <a:r>
              <a:rPr lang="en-US" altLang="en-US" sz="1400">
                <a:latin typeface="Arial" panose="020B0604020202020204" pitchFamily="34" charset="0"/>
              </a:rPr>
              <a:t>– James M. Deem</a:t>
            </a:r>
            <a:endParaRPr lang="en-US" altLang="en-US" sz="1400" b="1">
              <a:latin typeface="Arial" panose="020B0604020202020204" pitchFamily="34" charset="0"/>
            </a:endParaRPr>
          </a:p>
          <a:p>
            <a:pPr eaLnBrk="1" hangingPunct="1"/>
            <a:r>
              <a:rPr lang="en-US" altLang="en-US" sz="1400" b="1" i="1">
                <a:latin typeface="Arial" panose="020B0604020202020204" pitchFamily="34" charset="0"/>
              </a:rPr>
              <a:t>Bones Rock!: Everything You Need to Know to Be a Paleontologist </a:t>
            </a:r>
            <a:r>
              <a:rPr lang="en-US" altLang="en-US" sz="1400" b="1">
                <a:latin typeface="Arial" panose="020B0604020202020204" pitchFamily="34" charset="0"/>
              </a:rPr>
              <a:t>- </a:t>
            </a:r>
            <a:r>
              <a:rPr lang="en-US" altLang="en-US" sz="1400">
                <a:latin typeface="Arial" panose="020B0604020202020204" pitchFamily="34" charset="0"/>
              </a:rPr>
              <a:t>Peter Larson &amp; Kristin Donnan</a:t>
            </a:r>
          </a:p>
          <a:p>
            <a:pPr eaLnBrk="1" hangingPunct="1"/>
            <a:r>
              <a:rPr lang="en-US" altLang="en-US" sz="1400" b="1" i="1">
                <a:latin typeface="Arial" panose="020B0604020202020204" pitchFamily="34" charset="0"/>
              </a:rPr>
              <a:t>Uncovering the Mysterious Wooly Mammoth</a:t>
            </a:r>
            <a:r>
              <a:rPr lang="en-US" altLang="en-US" sz="1400" b="1">
                <a:latin typeface="Arial" panose="020B0604020202020204" pitchFamily="34" charset="0"/>
              </a:rPr>
              <a:t> - </a:t>
            </a:r>
            <a:r>
              <a:rPr lang="en-US" altLang="en-US" sz="1400">
                <a:latin typeface="Arial" panose="020B0604020202020204" pitchFamily="34" charset="0"/>
              </a:rPr>
              <a:t>Michael Oard</a:t>
            </a:r>
          </a:p>
          <a:p>
            <a:pPr eaLnBrk="1" hangingPunct="1"/>
            <a:r>
              <a:rPr lang="en-US" altLang="en-US" sz="1400" b="1" i="1">
                <a:latin typeface="Arial" panose="020B0604020202020204" pitchFamily="34" charset="0"/>
              </a:rPr>
              <a:t>Fossils</a:t>
            </a:r>
            <a:r>
              <a:rPr lang="en-US" altLang="en-US" sz="1400" b="1">
                <a:latin typeface="Arial" panose="020B0604020202020204" pitchFamily="34" charset="0"/>
              </a:rPr>
              <a:t> - </a:t>
            </a:r>
            <a:r>
              <a:rPr lang="en-US" altLang="en-US" sz="1400">
                <a:latin typeface="Arial" panose="020B0604020202020204" pitchFamily="34" charset="0"/>
              </a:rPr>
              <a:t>Trudi Strain Trueit</a:t>
            </a:r>
          </a:p>
          <a:p>
            <a:pPr eaLnBrk="1" hangingPunct="1"/>
            <a:r>
              <a:rPr lang="en-US" altLang="en-US" sz="1400" b="1" i="1">
                <a:latin typeface="Arial" panose="020B0604020202020204" pitchFamily="34" charset="0"/>
              </a:rPr>
              <a:t>Dinosaurs!: Battle of the Bones </a:t>
            </a:r>
            <a:r>
              <a:rPr lang="en-US" altLang="en-US" sz="1400" b="1">
                <a:latin typeface="Arial" panose="020B0604020202020204" pitchFamily="34" charset="0"/>
              </a:rPr>
              <a:t>- </a:t>
            </a:r>
            <a:r>
              <a:rPr lang="en-US" altLang="en-US" sz="1400">
                <a:latin typeface="Arial" panose="020B0604020202020204" pitchFamily="34" charset="0"/>
              </a:rPr>
              <a:t>Sharon Siamon</a:t>
            </a:r>
          </a:p>
          <a:p>
            <a:pPr eaLnBrk="1" hangingPunct="1"/>
            <a:r>
              <a:rPr lang="en-US" altLang="en-US" sz="1400" b="1" i="1">
                <a:latin typeface="Arial" panose="020B0604020202020204" pitchFamily="34" charset="0"/>
              </a:rPr>
              <a:t>Is There a Dinosaur in Your Backyard?: The World's Most Fascinating Fossils, Rocks, and Minerals </a:t>
            </a:r>
            <a:r>
              <a:rPr lang="en-US" altLang="en-US" sz="1400" b="1">
                <a:latin typeface="Arial" panose="020B0604020202020204" pitchFamily="34" charset="0"/>
              </a:rPr>
              <a:t>- </a:t>
            </a:r>
            <a:r>
              <a:rPr lang="en-US" altLang="en-US" sz="1400">
                <a:latin typeface="Arial" panose="020B0604020202020204" pitchFamily="34" charset="0"/>
              </a:rPr>
              <a:t>Spencer Christian &amp; Antonia Felix</a:t>
            </a:r>
          </a:p>
          <a:p>
            <a:pPr eaLnBrk="1" hangingPunct="1"/>
            <a:endParaRPr lang="en-US" altLang="en-US" sz="1400" b="1"/>
          </a:p>
          <a:p>
            <a:pPr eaLnBrk="1" hangingPunct="1"/>
            <a:endParaRPr lang="en-US" altLang="en-US" sz="1400" b="1"/>
          </a:p>
          <a:p>
            <a:pPr eaLnBrk="1" hangingPunct="1"/>
            <a:endParaRPr lang="en-US" altLang="en-US" sz="1400" b="1"/>
          </a:p>
          <a:p>
            <a:pPr eaLnBrk="1" hangingPunct="1">
              <a:buFontTx/>
              <a:buAutoNum type="arabicPeriod"/>
            </a:pPr>
            <a:endParaRPr lang="en-US" altLang="en-US" sz="2000" b="1"/>
          </a:p>
        </p:txBody>
      </p:sp>
      <p:pic>
        <p:nvPicPr>
          <p:cNvPr id="94215" name="Picture 2">
            <a:extLst>
              <a:ext uri="{FF2B5EF4-FFF2-40B4-BE49-F238E27FC236}">
                <a16:creationId xmlns:a16="http://schemas.microsoft.com/office/drawing/2014/main" id="{8BB8B661-405B-4DD9-A5CB-48F02392B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7">
            <a:extLst>
              <a:ext uri="{FF2B5EF4-FFF2-40B4-BE49-F238E27FC236}">
                <a16:creationId xmlns:a16="http://schemas.microsoft.com/office/drawing/2014/main" id="{0C730D93-C160-4FEE-B56E-1806D921D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752600"/>
            <a:ext cx="16002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ction Button: Home 10">
            <a:hlinkClick r:id="rId5" action="ppaction://hlinksldjump" highlightClick="1"/>
            <a:extLst>
              <a:ext uri="{FF2B5EF4-FFF2-40B4-BE49-F238E27FC236}">
                <a16:creationId xmlns:a16="http://schemas.microsoft.com/office/drawing/2014/main" id="{591FCE4A-F07B-4A6E-AC29-FD8C7912DBC9}"/>
              </a:ext>
            </a:extLst>
          </p:cNvPr>
          <p:cNvSpPr/>
          <p:nvPr/>
        </p:nvSpPr>
        <p:spPr>
          <a:xfrm>
            <a:off x="6172200" y="2286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Action Button: Forward or Next 11">
            <a:hlinkClick r:id="" action="ppaction://hlinkshowjump?jump=nextslide" highlightClick="1"/>
            <a:extLst>
              <a:ext uri="{FF2B5EF4-FFF2-40B4-BE49-F238E27FC236}">
                <a16:creationId xmlns:a16="http://schemas.microsoft.com/office/drawing/2014/main" id="{57E786CB-E831-4CEE-A3E6-09865ABDDFE2}"/>
              </a:ext>
            </a:extLst>
          </p:cNvPr>
          <p:cNvSpPr/>
          <p:nvPr/>
        </p:nvSpPr>
        <p:spPr>
          <a:xfrm>
            <a:off x="6858000" y="228600"/>
            <a:ext cx="549275" cy="549275"/>
          </a:xfrm>
          <a:prstGeom prst="actionButtonForwardNex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19" name="Text Box 1034">
            <a:extLst>
              <a:ext uri="{FF2B5EF4-FFF2-40B4-BE49-F238E27FC236}">
                <a16:creationId xmlns:a16="http://schemas.microsoft.com/office/drawing/2014/main" id="{7C9FBA3B-AB64-4BFF-BCEA-7A64723A03F6}"/>
              </a:ext>
            </a:extLst>
          </p:cNvPr>
          <p:cNvSpPr txBox="1">
            <a:spLocks noChangeArrowheads="1"/>
          </p:cNvSpPr>
          <p:nvPr/>
        </p:nvSpPr>
        <p:spPr bwMode="auto">
          <a:xfrm>
            <a:off x="0" y="228600"/>
            <a:ext cx="6016625" cy="461963"/>
          </a:xfrm>
          <a:prstGeom prst="rect">
            <a:avLst/>
          </a:prstGeom>
          <a:solidFill>
            <a:srgbClr val="FFFF00"/>
          </a:solidFill>
          <a:ln w="38100">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latin typeface="Arial" panose="020B0604020202020204" pitchFamily="34" charset="0"/>
              </a:rPr>
              <a:t>Suggested Reading – Younger Students</a:t>
            </a:r>
          </a:p>
        </p:txBody>
      </p:sp>
      <p:pic>
        <p:nvPicPr>
          <p:cNvPr id="94220" name="Picture 6">
            <a:extLst>
              <a:ext uri="{FF2B5EF4-FFF2-40B4-BE49-F238E27FC236}">
                <a16:creationId xmlns:a16="http://schemas.microsoft.com/office/drawing/2014/main" id="{220768AE-310F-4D63-B485-F6009FE03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4343400"/>
            <a:ext cx="15827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DDC79FF1-C7EC-4DDE-8C23-53A5C11A0B8B}"/>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40F29BB-0D90-4D32-B175-30C843D1CF69}" type="slidenum">
              <a:rPr lang="en-US" altLang="en-US" sz="1400"/>
              <a:pPr eaLnBrk="1" hangingPunct="1"/>
              <a:t>92</a:t>
            </a:fld>
            <a:endParaRPr lang="en-US" altLang="en-US" sz="1400"/>
          </a:p>
        </p:txBody>
      </p:sp>
      <p:pic>
        <p:nvPicPr>
          <p:cNvPr id="95235" name="Picture 1029" descr="cleardot">
            <a:extLst>
              <a:ext uri="{FF2B5EF4-FFF2-40B4-BE49-F238E27FC236}">
                <a16:creationId xmlns:a16="http://schemas.microsoft.com/office/drawing/2014/main" id="{C965A68A-7DC8-47DB-B124-1B8FD43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1031" descr="cleardot">
            <a:extLst>
              <a:ext uri="{FF2B5EF4-FFF2-40B4-BE49-F238E27FC236}">
                <a16:creationId xmlns:a16="http://schemas.microsoft.com/office/drawing/2014/main" id="{C0140A9E-A722-4AC3-A250-CCD941309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1033" descr="k7923">
            <a:extLst>
              <a:ext uri="{FF2B5EF4-FFF2-40B4-BE49-F238E27FC236}">
                <a16:creationId xmlns:a16="http://schemas.microsoft.com/office/drawing/2014/main" id="{E9654570-4521-40BE-A1F9-5C2B325FD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038600"/>
            <a:ext cx="1752600" cy="26574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38" name="Picture 1036" descr="cleardot">
            <a:extLst>
              <a:ext uri="{FF2B5EF4-FFF2-40B4-BE49-F238E27FC236}">
                <a16:creationId xmlns:a16="http://schemas.microsoft.com/office/drawing/2014/main" id="{4D4DC989-A73B-4529-85BC-665DD8D77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1041">
            <a:extLst>
              <a:ext uri="{FF2B5EF4-FFF2-40B4-BE49-F238E27FC236}">
                <a16:creationId xmlns:a16="http://schemas.microsoft.com/office/drawing/2014/main" id="{F1EDE1FC-B7D4-44C2-AF2E-86E229A91F65}"/>
              </a:ext>
            </a:extLst>
          </p:cNvPr>
          <p:cNvSpPr>
            <a:spLocks noChangeArrowheads="1"/>
          </p:cNvSpPr>
          <p:nvPr/>
        </p:nvSpPr>
        <p:spPr bwMode="auto">
          <a:xfrm>
            <a:off x="228600" y="958850"/>
            <a:ext cx="69342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457" anchor="ctr">
            <a:spAutoFit/>
          </a:bodyPr>
          <a:lstStyle>
            <a:lvl1pPr marL="457200" indent="-4572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b="1" u="sng">
                <a:latin typeface="Arial" panose="020B0604020202020204" pitchFamily="34" charset="0"/>
              </a:rPr>
              <a:t>Grades 7+</a:t>
            </a:r>
          </a:p>
          <a:p>
            <a:pPr eaLnBrk="1" hangingPunct="1"/>
            <a:r>
              <a:rPr lang="en-US" altLang="en-US" sz="1600" b="1" i="1">
                <a:latin typeface="Arial" panose="020B0604020202020204" pitchFamily="34" charset="0"/>
              </a:rPr>
              <a:t>Dinosaur Tracks and Other Fossil Footprints of the Western United States </a:t>
            </a:r>
            <a:r>
              <a:rPr lang="en-US" altLang="en-US" sz="1600" b="1">
                <a:latin typeface="Arial" panose="020B0604020202020204" pitchFamily="34" charset="0"/>
              </a:rPr>
              <a:t>- </a:t>
            </a:r>
            <a:r>
              <a:rPr lang="en-US" altLang="en-US" sz="1600">
                <a:latin typeface="Arial" panose="020B0604020202020204" pitchFamily="34" charset="0"/>
              </a:rPr>
              <a:t>Martin Lockley and Adrian P. Hunt</a:t>
            </a:r>
          </a:p>
          <a:p>
            <a:pPr eaLnBrk="1" hangingPunct="1"/>
            <a:r>
              <a:rPr lang="en-US" altLang="en-US" sz="1600" b="1" i="1">
                <a:latin typeface="Arial" panose="020B0604020202020204" pitchFamily="34" charset="0"/>
              </a:rPr>
              <a:t>Reading Between the Bones: The Pioneers of Dinosaur Paleontology</a:t>
            </a:r>
            <a:r>
              <a:rPr lang="en-US" altLang="en-US" sz="1600" i="1">
                <a:latin typeface="Arial" panose="020B0604020202020204" pitchFamily="34" charset="0"/>
              </a:rPr>
              <a:t> </a:t>
            </a:r>
            <a:r>
              <a:rPr lang="en-US" altLang="en-US" sz="1600">
                <a:latin typeface="Arial" panose="020B0604020202020204" pitchFamily="34" charset="0"/>
              </a:rPr>
              <a:t>- Susan Clinton</a:t>
            </a:r>
            <a:endParaRPr lang="en-US" altLang="en-US" sz="1600" b="1">
              <a:latin typeface="Arial" panose="020B0604020202020204" pitchFamily="34" charset="0"/>
            </a:endParaRPr>
          </a:p>
          <a:p>
            <a:pPr eaLnBrk="1" hangingPunct="1"/>
            <a:r>
              <a:rPr lang="en-US" altLang="en-US" sz="1600" b="1" i="1">
                <a:latin typeface="Arial" panose="020B0604020202020204" pitchFamily="34" charset="0"/>
              </a:rPr>
              <a:t>Dinosaurs: The Most Complete, Up-to-Date Encyclopedia for Dinosaur Lovers of All Ages</a:t>
            </a:r>
            <a:r>
              <a:rPr lang="en-US" altLang="en-US" sz="1600" b="1">
                <a:latin typeface="Arial" panose="020B0604020202020204" pitchFamily="34" charset="0"/>
              </a:rPr>
              <a:t> - </a:t>
            </a:r>
            <a:r>
              <a:rPr lang="en-US" altLang="en-US" sz="1600">
                <a:latin typeface="Arial" panose="020B0604020202020204" pitchFamily="34" charset="0"/>
              </a:rPr>
              <a:t>Dr. Thomas R. Holtz Jr. &amp; Luis V. Rey (Illustrator)</a:t>
            </a:r>
          </a:p>
          <a:p>
            <a:pPr eaLnBrk="1" hangingPunct="1"/>
            <a:r>
              <a:rPr lang="en-US" altLang="en-US" sz="1600" b="1" i="1">
                <a:latin typeface="Arial" panose="020B0604020202020204" pitchFamily="34" charset="0"/>
              </a:rPr>
              <a:t>Fossil Legends of the First Americans </a:t>
            </a:r>
            <a:r>
              <a:rPr lang="en-US" altLang="en-US" sz="1600" b="1">
                <a:latin typeface="Arial" panose="020B0604020202020204" pitchFamily="34" charset="0"/>
              </a:rPr>
              <a:t>- </a:t>
            </a:r>
            <a:r>
              <a:rPr lang="en-US" altLang="en-US" sz="1600">
                <a:latin typeface="Arial" panose="020B0604020202020204" pitchFamily="34" charset="0"/>
              </a:rPr>
              <a:t>Adrienne Mayor</a:t>
            </a:r>
          </a:p>
          <a:p>
            <a:pPr eaLnBrk="1" hangingPunct="1"/>
            <a:r>
              <a:rPr lang="en-US" altLang="en-US" sz="1600" b="1" i="1">
                <a:latin typeface="Arial" panose="020B0604020202020204" pitchFamily="34" charset="0"/>
              </a:rPr>
              <a:t>An Introduction to Fossils and Minerals: Seeking Clues to the Earth's Past </a:t>
            </a:r>
            <a:r>
              <a:rPr lang="en-US" altLang="en-US" sz="1600">
                <a:latin typeface="Arial" panose="020B0604020202020204" pitchFamily="34" charset="0"/>
              </a:rPr>
              <a:t>- Jon Erickson</a:t>
            </a:r>
          </a:p>
          <a:p>
            <a:pPr eaLnBrk="1" hangingPunct="1"/>
            <a:endParaRPr lang="en-US" altLang="en-US" sz="1600">
              <a:latin typeface="Arial" panose="020B0604020202020204" pitchFamily="34" charset="0"/>
            </a:endParaRPr>
          </a:p>
          <a:p>
            <a:pPr eaLnBrk="1" hangingPunct="1"/>
            <a:r>
              <a:rPr lang="en-US" altLang="en-US" sz="1800" b="1" u="sng">
                <a:latin typeface="Arial" panose="020B0604020202020204" pitchFamily="34" charset="0"/>
              </a:rPr>
              <a:t>Scientific Journal Articles (PDFs included on Teacher CD!)</a:t>
            </a:r>
          </a:p>
          <a:p>
            <a:pPr eaLnBrk="1" hangingPunct="1"/>
            <a:r>
              <a:rPr lang="en-US" altLang="en-US" sz="1600">
                <a:latin typeface="Arial" panose="020B0604020202020204" pitchFamily="34" charset="0"/>
              </a:rPr>
              <a:t>Botella, H., J.I. Valenzuela-Rios, and C. Martinez-Perez.  Tooth replacement in early chondrichthyans: a qualitative approach. </a:t>
            </a:r>
            <a:r>
              <a:rPr lang="en-US" altLang="en-US" sz="1600" i="1">
                <a:latin typeface="Arial" panose="020B0604020202020204" pitchFamily="34" charset="0"/>
              </a:rPr>
              <a:t>Lethaia</a:t>
            </a:r>
            <a:r>
              <a:rPr lang="en-US" altLang="en-US" sz="1600">
                <a:latin typeface="Arial" panose="020B0604020202020204" pitchFamily="34" charset="0"/>
              </a:rPr>
              <a:t> 42:365-376.</a:t>
            </a:r>
          </a:p>
          <a:p>
            <a:pPr eaLnBrk="1" hangingPunct="1"/>
            <a:r>
              <a:rPr lang="en-US" altLang="en-US" sz="1600">
                <a:latin typeface="Arial" panose="020B0604020202020204" pitchFamily="34" charset="0"/>
              </a:rPr>
              <a:t>Hone, D.W.E. and O.W.M. Rauhut. Feeding behaviour and bone utilization by theropod dinosaurs. </a:t>
            </a:r>
            <a:r>
              <a:rPr lang="en-US" altLang="en-US" sz="1600" i="1">
                <a:latin typeface="Arial" panose="020B0604020202020204" pitchFamily="34" charset="0"/>
              </a:rPr>
              <a:t>Lethaia</a:t>
            </a:r>
            <a:r>
              <a:rPr lang="en-US" altLang="en-US" sz="1600">
                <a:latin typeface="Arial" panose="020B0604020202020204" pitchFamily="34" charset="0"/>
              </a:rPr>
              <a:t>. 10.1111/j.1502-3931.2009.00187.x</a:t>
            </a:r>
          </a:p>
          <a:p>
            <a:pPr eaLnBrk="1" hangingPunct="1"/>
            <a:r>
              <a:rPr lang="en-US" altLang="en-US" sz="1600">
                <a:latin typeface="Arial" panose="020B0604020202020204" pitchFamily="34" charset="0"/>
              </a:rPr>
              <a:t>Sánchez et al. Cleptoparasitism and detritivory in dung beetle fossil brood balls from Patagonia, Argentina. </a:t>
            </a:r>
            <a:r>
              <a:rPr lang="en-US" altLang="en-US" sz="1600" i="1">
                <a:latin typeface="Arial" panose="020B0604020202020204" pitchFamily="34" charset="0"/>
              </a:rPr>
              <a:t>Palaeontology</a:t>
            </a:r>
            <a:r>
              <a:rPr lang="en-US" altLang="en-US" sz="1600">
                <a:latin typeface="Arial" panose="020B0604020202020204" pitchFamily="34" charset="0"/>
              </a:rPr>
              <a:t> 52(4): 837-848.</a:t>
            </a:r>
            <a:endParaRPr lang="en-US" altLang="en-US" sz="2000" b="1"/>
          </a:p>
        </p:txBody>
      </p:sp>
      <p:pic>
        <p:nvPicPr>
          <p:cNvPr id="95240" name="Picture 3">
            <a:extLst>
              <a:ext uri="{FF2B5EF4-FFF2-40B4-BE49-F238E27FC236}">
                <a16:creationId xmlns:a16="http://schemas.microsoft.com/office/drawing/2014/main" id="{1A5653B4-8090-4152-9FBA-F191F338B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057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2">
            <a:extLst>
              <a:ext uri="{FF2B5EF4-FFF2-40B4-BE49-F238E27FC236}">
                <a16:creationId xmlns:a16="http://schemas.microsoft.com/office/drawing/2014/main" id="{A1E1AC95-7CDA-4C72-B193-0FEF929F0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ction Button: Home 10">
            <a:hlinkClick r:id="rId6" action="ppaction://hlinksldjump" highlightClick="1"/>
            <a:extLst>
              <a:ext uri="{FF2B5EF4-FFF2-40B4-BE49-F238E27FC236}">
                <a16:creationId xmlns:a16="http://schemas.microsoft.com/office/drawing/2014/main" id="{F00D66B9-F529-439B-A524-3B2D8FE68BB5}"/>
              </a:ext>
            </a:extLst>
          </p:cNvPr>
          <p:cNvSpPr/>
          <p:nvPr/>
        </p:nvSpPr>
        <p:spPr>
          <a:xfrm>
            <a:off x="5943600" y="1524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Action Button: Forward or Next 11">
            <a:hlinkClick r:id="" action="ppaction://hlinkshowjump?jump=nextslide" highlightClick="1"/>
            <a:extLst>
              <a:ext uri="{FF2B5EF4-FFF2-40B4-BE49-F238E27FC236}">
                <a16:creationId xmlns:a16="http://schemas.microsoft.com/office/drawing/2014/main" id="{9DF1B0F9-DDDE-45C0-9B7C-C98C3C42C18B}"/>
              </a:ext>
            </a:extLst>
          </p:cNvPr>
          <p:cNvSpPr/>
          <p:nvPr/>
        </p:nvSpPr>
        <p:spPr>
          <a:xfrm>
            <a:off x="6629400" y="152400"/>
            <a:ext cx="549275" cy="549275"/>
          </a:xfrm>
          <a:prstGeom prst="actionButtonForwardNex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44" name="Text Box 1034">
            <a:extLst>
              <a:ext uri="{FF2B5EF4-FFF2-40B4-BE49-F238E27FC236}">
                <a16:creationId xmlns:a16="http://schemas.microsoft.com/office/drawing/2014/main" id="{B5B4D93F-CD37-4210-B482-61DC66A99402}"/>
              </a:ext>
            </a:extLst>
          </p:cNvPr>
          <p:cNvSpPr txBox="1">
            <a:spLocks noChangeArrowheads="1"/>
          </p:cNvSpPr>
          <p:nvPr/>
        </p:nvSpPr>
        <p:spPr bwMode="auto">
          <a:xfrm>
            <a:off x="0" y="152400"/>
            <a:ext cx="5715000" cy="461963"/>
          </a:xfrm>
          <a:prstGeom prst="rect">
            <a:avLst/>
          </a:prstGeom>
          <a:solidFill>
            <a:srgbClr val="FFFF00"/>
          </a:solidFill>
          <a:ln w="38100">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latin typeface="Arial" panose="020B0604020202020204" pitchFamily="34" charset="0"/>
              </a:rPr>
              <a:t>Suggested Reading – Higher Grades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8428A66-40DE-4AAF-B96A-70EB3936E814}"/>
              </a:ext>
            </a:extLst>
          </p:cNvPr>
          <p:cNvSpPr>
            <a:spLocks noGrp="1"/>
          </p:cNvSpPr>
          <p:nvPr>
            <p:ph type="title"/>
          </p:nvPr>
        </p:nvSpPr>
        <p:spPr>
          <a:xfrm>
            <a:off x="0" y="152400"/>
            <a:ext cx="7467600" cy="533400"/>
          </a:xfrm>
          <a:solidFill>
            <a:srgbClr val="FFFF00"/>
          </a:solidFill>
          <a:ln w="28575">
            <a:solidFill>
              <a:schemeClr val="tx1"/>
            </a:solidFill>
            <a:miter lim="800000"/>
            <a:headEnd/>
            <a:tailEnd/>
          </a:ln>
        </p:spPr>
        <p:txBody>
          <a:bodyPr/>
          <a:lstStyle/>
          <a:p>
            <a:r>
              <a:rPr lang="en-US" altLang="en-US" sz="3200" b="1">
                <a:latin typeface="Arial" panose="020B0604020202020204" pitchFamily="34" charset="0"/>
                <a:cs typeface="Arial" panose="020B0604020202020204" pitchFamily="34" charset="0"/>
              </a:rPr>
              <a:t>Links </a:t>
            </a:r>
            <a:r>
              <a:rPr lang="en-US" altLang="en-US" sz="2800" b="1">
                <a:latin typeface="Arial" panose="020B0604020202020204" pitchFamily="34" charset="0"/>
                <a:cs typeface="Arial" panose="020B0604020202020204" pitchFamily="34" charset="0"/>
              </a:rPr>
              <a:t>(Underlined text is clickable!)</a:t>
            </a:r>
            <a:endParaRPr lang="en-US" altLang="en-US" sz="6600" b="1">
              <a:latin typeface="Arial" panose="020B0604020202020204" pitchFamily="34" charset="0"/>
              <a:cs typeface="Arial" panose="020B0604020202020204" pitchFamily="34" charset="0"/>
            </a:endParaRPr>
          </a:p>
        </p:txBody>
      </p:sp>
      <p:sp>
        <p:nvSpPr>
          <p:cNvPr id="96259" name="Content Placeholder 2">
            <a:extLst>
              <a:ext uri="{FF2B5EF4-FFF2-40B4-BE49-F238E27FC236}">
                <a16:creationId xmlns:a16="http://schemas.microsoft.com/office/drawing/2014/main" id="{311F7368-E9AD-491A-8A8B-8883B17DB632}"/>
              </a:ext>
            </a:extLst>
          </p:cNvPr>
          <p:cNvSpPr>
            <a:spLocks noGrp="1"/>
          </p:cNvSpPr>
          <p:nvPr>
            <p:ph idx="1"/>
          </p:nvPr>
        </p:nvSpPr>
        <p:spPr>
          <a:xfrm>
            <a:off x="228600" y="685800"/>
            <a:ext cx="8686800" cy="5715000"/>
          </a:xfrm>
        </p:spPr>
        <p:txBody>
          <a:bodyPr/>
          <a:lstStyle/>
          <a:p>
            <a:pPr>
              <a:buFontTx/>
              <a:buNone/>
            </a:pPr>
            <a:r>
              <a:rPr lang="en-US" altLang="en-US" sz="2000" b="1">
                <a:latin typeface="Arial" panose="020B0604020202020204" pitchFamily="34" charset="0"/>
                <a:cs typeface="Arial" panose="020B0604020202020204" pitchFamily="34" charset="0"/>
              </a:rPr>
              <a:t>General Information on Fossils and Earth’s Geologic History</a:t>
            </a:r>
            <a:endParaRPr lang="en-US" altLang="en-US" sz="2000" b="1">
              <a:latin typeface="Arial" panose="020B0604020202020204" pitchFamily="34" charset="0"/>
              <a:cs typeface="Arial" panose="020B0604020202020204" pitchFamily="34" charset="0"/>
              <a:hlinkClick r:id="rId2"/>
            </a:endParaRPr>
          </a:p>
          <a:p>
            <a:pPr>
              <a:buFontTx/>
              <a:buNone/>
            </a:pPr>
            <a:r>
              <a:rPr lang="en-US" altLang="en-US" sz="1600" b="1">
                <a:latin typeface="Arial" panose="020B0604020202020204" pitchFamily="34" charset="0"/>
                <a:cs typeface="Arial" panose="020B0604020202020204" pitchFamily="34" charset="0"/>
                <a:hlinkClick r:id="rId2"/>
              </a:rPr>
              <a:t>Paleontology News (Science Daily) </a:t>
            </a:r>
            <a:r>
              <a:rPr lang="en-US" altLang="en-US" sz="1600" b="1">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get the latest info on new fossil discoveries!</a:t>
            </a:r>
          </a:p>
          <a:p>
            <a:pPr>
              <a:buFontTx/>
              <a:buNone/>
            </a:pPr>
            <a:r>
              <a:rPr lang="en-US" altLang="en-US" sz="1600" b="1">
                <a:latin typeface="Arial" panose="020B0604020202020204" pitchFamily="34" charset="0"/>
                <a:cs typeface="Arial" panose="020B0604020202020204" pitchFamily="34" charset="0"/>
                <a:hlinkClick r:id="rId3"/>
              </a:rPr>
              <a:t>PaleontOLogy: The Big Dig</a:t>
            </a:r>
            <a:r>
              <a:rPr lang="en-US" altLang="en-US" sz="1600" b="1">
                <a:latin typeface="Arial" panose="020B0604020202020204" pitchFamily="34" charset="0"/>
                <a:cs typeface="Arial" panose="020B0604020202020204" pitchFamily="34" charset="0"/>
              </a:rPr>
              <a:t> – </a:t>
            </a:r>
            <a:r>
              <a:rPr lang="en-US" altLang="en-US" sz="1600">
                <a:latin typeface="Arial" panose="020B0604020202020204" pitchFamily="34" charset="0"/>
                <a:cs typeface="Arial" panose="020B0604020202020204" pitchFamily="34" charset="0"/>
              </a:rPr>
              <a:t>The main page for the paleontology channel at the American Museum of Natural History's OLogy site.  Lots of good stuff here for a broad age range!</a:t>
            </a:r>
          </a:p>
          <a:p>
            <a:pPr>
              <a:buFontTx/>
              <a:buNone/>
            </a:pPr>
            <a:r>
              <a:rPr lang="en-US" altLang="en-US" sz="1600" b="1">
                <a:latin typeface="Arial" panose="020B0604020202020204" pitchFamily="34" charset="0"/>
                <a:cs typeface="Arial" panose="020B0604020202020204" pitchFamily="34" charset="0"/>
                <a:hlinkClick r:id="rId4"/>
              </a:rPr>
              <a:t>Fossils, Rocks, and Time </a:t>
            </a:r>
            <a:r>
              <a:rPr lang="en-US" altLang="en-US" sz="1600">
                <a:latin typeface="Arial" panose="020B0604020202020204" pitchFamily="34" charset="0"/>
                <a:cs typeface="Arial" panose="020B0604020202020204" pitchFamily="34" charset="0"/>
              </a:rPr>
              <a:t>– Good introductory information from USGS.</a:t>
            </a:r>
          </a:p>
          <a:p>
            <a:pPr>
              <a:buFontTx/>
              <a:buNone/>
            </a:pPr>
            <a:r>
              <a:rPr lang="en-US" altLang="en-US" sz="1600" b="1">
                <a:latin typeface="Arial" panose="020B0604020202020204" pitchFamily="34" charset="0"/>
                <a:cs typeface="Arial" panose="020B0604020202020204" pitchFamily="34" charset="0"/>
                <a:hlinkClick r:id="rId5"/>
              </a:rPr>
              <a:t>Paleontology - Online Resources</a:t>
            </a:r>
            <a:r>
              <a:rPr lang="en-US" altLang="en-US" sz="1600" b="1">
                <a:latin typeface="Arial" panose="020B0604020202020204" pitchFamily="34" charset="0"/>
                <a:cs typeface="Arial" panose="020B0604020202020204" pitchFamily="34" charset="0"/>
              </a:rPr>
              <a:t> – </a:t>
            </a:r>
            <a:r>
              <a:rPr lang="en-US" altLang="en-US" sz="1600">
                <a:latin typeface="Arial" panose="020B0604020202020204" pitchFamily="34" charset="0"/>
                <a:cs typeface="Arial" panose="020B0604020202020204" pitchFamily="34" charset="0"/>
              </a:rPr>
              <a:t>HUGE compilation of tons of informative links, organized by the United States Geological Survey.  Excellent! (Note: Page was last updated in 1999, &amp; not all links may work.  Well worth it for the ones that do, though!)</a:t>
            </a:r>
          </a:p>
          <a:p>
            <a:pPr>
              <a:buFontTx/>
              <a:buNone/>
            </a:pPr>
            <a:r>
              <a:rPr lang="en-US" altLang="en-US" sz="1600" b="1">
                <a:latin typeface="Arial" panose="020B0604020202020204" pitchFamily="34" charset="0"/>
                <a:cs typeface="Arial" panose="020B0604020202020204" pitchFamily="34" charset="0"/>
                <a:hlinkClick r:id="rId6"/>
              </a:rPr>
              <a:t>Statefossils.com </a:t>
            </a:r>
            <a:r>
              <a:rPr lang="en-US" altLang="en-US" sz="1600" b="1">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Did  you know that most states have an official state fossil? This site provides a list of all state fossils, as well as information about each of those organisms!</a:t>
            </a:r>
          </a:p>
          <a:p>
            <a:pPr>
              <a:buFontTx/>
              <a:buNone/>
            </a:pPr>
            <a:r>
              <a:rPr lang="en-US" altLang="en-US" sz="1600" b="1">
                <a:latin typeface="Arial" panose="020B0604020202020204" pitchFamily="34" charset="0"/>
                <a:cs typeface="Arial" panose="020B0604020202020204" pitchFamily="34" charset="0"/>
                <a:hlinkClick r:id="rId7"/>
              </a:rPr>
              <a:t>UCMP - University of California Museum of Paleontology </a:t>
            </a:r>
            <a:r>
              <a:rPr lang="en-US" altLang="en-US" sz="1600" b="1">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Another  great comprehensive paleo site!  Make sure to check out The Paleontology Portal, too!</a:t>
            </a:r>
          </a:p>
          <a:p>
            <a:pPr>
              <a:buFontTx/>
              <a:buNone/>
            </a:pPr>
            <a:r>
              <a:rPr lang="en-US" altLang="en-US" sz="1600" b="1">
                <a:latin typeface="Arial" panose="020B0604020202020204" pitchFamily="34" charset="0"/>
                <a:cs typeface="Arial" panose="020B0604020202020204" pitchFamily="34" charset="0"/>
                <a:hlinkClick r:id="rId8"/>
              </a:rPr>
              <a:t>The Paleontology Portal: Exploring Time and Space</a:t>
            </a:r>
            <a:r>
              <a:rPr lang="en-US" altLang="en-US" sz="1600" b="1">
                <a:latin typeface="Arial" panose="020B0604020202020204" pitchFamily="34" charset="0"/>
                <a:cs typeface="Arial" panose="020B0604020202020204" pitchFamily="34" charset="0"/>
              </a:rPr>
              <a:t> – </a:t>
            </a:r>
            <a:r>
              <a:rPr lang="en-US" altLang="en-US" sz="1600">
                <a:latin typeface="Arial" panose="020B0604020202020204" pitchFamily="34" charset="0"/>
                <a:cs typeface="Arial" panose="020B0604020202020204" pitchFamily="34" charset="0"/>
              </a:rPr>
              <a:t>Even though TPP is mentioned above, this deserves a mention of its own!  Includes interactive maps of the US, allowing students to click on a state to see its geological history, with interactive fossil galleries!</a:t>
            </a:r>
          </a:p>
          <a:p>
            <a:pPr>
              <a:buFontTx/>
              <a:buNone/>
            </a:pPr>
            <a:r>
              <a:rPr lang="en-US" altLang="en-US" sz="1600" b="1">
                <a:latin typeface="Arial" panose="020B0604020202020204" pitchFamily="34" charset="0"/>
                <a:cs typeface="Arial" panose="020B0604020202020204" pitchFamily="34" charset="0"/>
                <a:hlinkClick r:id="rId9"/>
              </a:rPr>
              <a:t>Gray Fossil Museum </a:t>
            </a:r>
            <a:r>
              <a:rPr lang="en-US" altLang="en-US" sz="1600" b="1">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This museum in Washington County, Tennessee, is located near an impressive dig site, where lots of Miocene mammal fossils between 4.5-7 million years old have been recovered.  Sounds like a great idea for a field trip!</a:t>
            </a:r>
          </a:p>
          <a:p>
            <a:pPr>
              <a:buFontTx/>
              <a:buNone/>
            </a:pPr>
            <a:r>
              <a:rPr lang="en-US" altLang="en-US" sz="1600" b="1">
                <a:latin typeface="Arial" panose="020B0604020202020204" pitchFamily="34" charset="0"/>
                <a:cs typeface="Arial" panose="020B0604020202020204" pitchFamily="34" charset="0"/>
                <a:hlinkClick r:id="rId10"/>
              </a:rPr>
              <a:t>Frank H. McClung Museum </a:t>
            </a:r>
            <a:r>
              <a:rPr lang="en-US" altLang="en-US" sz="1600" b="1">
                <a:latin typeface="Arial" panose="020B0604020202020204" pitchFamily="34" charset="0"/>
                <a:cs typeface="Arial" panose="020B0604020202020204" pitchFamily="34" charset="0"/>
              </a:rPr>
              <a:t>– </a:t>
            </a:r>
            <a:r>
              <a:rPr lang="en-US" altLang="en-US" sz="1600">
                <a:latin typeface="Arial" panose="020B0604020202020204" pitchFamily="34" charset="0"/>
                <a:cs typeface="Arial" panose="020B0604020202020204" pitchFamily="34" charset="0"/>
              </a:rPr>
              <a:t>This museum, located on the University of Tennessee campus in Knoxville, has an excellent exhibit on the geology and fossil history of Tennessee.  Best of all, admission is free!</a:t>
            </a:r>
          </a:p>
          <a:p>
            <a:pPr>
              <a:buFontTx/>
              <a:buNone/>
            </a:pPr>
            <a:r>
              <a:rPr lang="en-US" altLang="en-US" sz="1600" b="1">
                <a:latin typeface="Arial" panose="020B0604020202020204" pitchFamily="34" charset="0"/>
                <a:cs typeface="Arial" panose="020B0604020202020204" pitchFamily="34" charset="0"/>
                <a:hlinkClick r:id="rId11"/>
              </a:rPr>
              <a:t>Fossils</a:t>
            </a:r>
            <a:r>
              <a:rPr lang="en-US" altLang="en-US" sz="1600">
                <a:latin typeface="Arial" panose="020B0604020202020204" pitchFamily="34" charset="0"/>
                <a:cs typeface="Arial" panose="020B0604020202020204" pitchFamily="34" charset="0"/>
              </a:rPr>
              <a:t> – Resources for teachers and students.</a:t>
            </a:r>
            <a:endParaRPr lang="en-US" altLang="en-US" sz="1400">
              <a:latin typeface="Arial" panose="020B0604020202020204" pitchFamily="34" charset="0"/>
              <a:cs typeface="Arial" panose="020B0604020202020204" pitchFamily="34" charset="0"/>
            </a:endParaRPr>
          </a:p>
          <a:p>
            <a:pPr>
              <a:buFontTx/>
              <a:buNone/>
            </a:pPr>
            <a:endParaRPr lang="en-US" altLang="en-US" sz="1600" b="1"/>
          </a:p>
          <a:p>
            <a:endParaRPr lang="en-US" altLang="en-US"/>
          </a:p>
        </p:txBody>
      </p:sp>
      <p:sp>
        <p:nvSpPr>
          <p:cNvPr id="96260" name="Slide Number Placeholder 3">
            <a:extLst>
              <a:ext uri="{FF2B5EF4-FFF2-40B4-BE49-F238E27FC236}">
                <a16:creationId xmlns:a16="http://schemas.microsoft.com/office/drawing/2014/main" id="{2774455B-45C0-4D65-B02B-F9CA07D7DC0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B3847E3-EE6C-4356-9960-FFAF4B0C494A}" type="slidenum">
              <a:rPr lang="en-US" altLang="en-US" sz="1400"/>
              <a:pPr eaLnBrk="1" hangingPunct="1"/>
              <a:t>93</a:t>
            </a:fld>
            <a:endParaRPr lang="en-US" altLang="en-US" sz="1400"/>
          </a:p>
        </p:txBody>
      </p:sp>
      <p:sp>
        <p:nvSpPr>
          <p:cNvPr id="5" name="Action Button: Home 4">
            <a:hlinkClick r:id="rId12" action="ppaction://hlinksldjump" highlightClick="1"/>
            <a:extLst>
              <a:ext uri="{FF2B5EF4-FFF2-40B4-BE49-F238E27FC236}">
                <a16:creationId xmlns:a16="http://schemas.microsoft.com/office/drawing/2014/main" id="{A3CB5C97-DD8A-48D5-8DC9-053EE9FA434F}"/>
              </a:ext>
            </a:extLst>
          </p:cNvPr>
          <p:cNvSpPr/>
          <p:nvPr/>
        </p:nvSpPr>
        <p:spPr>
          <a:xfrm>
            <a:off x="7620000" y="1524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Action Button: Forward or Next 5">
            <a:hlinkClick r:id="" action="ppaction://hlinkshowjump?jump=nextslide" highlightClick="1"/>
            <a:extLst>
              <a:ext uri="{FF2B5EF4-FFF2-40B4-BE49-F238E27FC236}">
                <a16:creationId xmlns:a16="http://schemas.microsoft.com/office/drawing/2014/main" id="{20D1292B-11ED-4A15-AC64-8F2F07E017F4}"/>
              </a:ext>
            </a:extLst>
          </p:cNvPr>
          <p:cNvSpPr/>
          <p:nvPr/>
        </p:nvSpPr>
        <p:spPr>
          <a:xfrm>
            <a:off x="8305800" y="152400"/>
            <a:ext cx="549275" cy="549275"/>
          </a:xfrm>
          <a:prstGeom prst="actionButtonForwardNex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019D263C-CE47-4373-89CE-85C556A354F5}"/>
              </a:ext>
            </a:extLst>
          </p:cNvPr>
          <p:cNvSpPr>
            <a:spLocks noGrp="1"/>
          </p:cNvSpPr>
          <p:nvPr>
            <p:ph type="title"/>
          </p:nvPr>
        </p:nvSpPr>
        <p:spPr>
          <a:xfrm>
            <a:off x="0" y="152400"/>
            <a:ext cx="7467600" cy="762000"/>
          </a:xfrm>
          <a:solidFill>
            <a:srgbClr val="FFFF00"/>
          </a:solidFill>
          <a:ln w="28575">
            <a:solidFill>
              <a:schemeClr val="tx1"/>
            </a:solidFill>
            <a:miter lim="800000"/>
            <a:headEnd/>
            <a:tailEnd/>
          </a:ln>
        </p:spPr>
        <p:txBody>
          <a:bodyPr/>
          <a:lstStyle/>
          <a:p>
            <a:r>
              <a:rPr lang="en-US" altLang="en-US" sz="2800" b="1">
                <a:solidFill>
                  <a:schemeClr val="tx1"/>
                </a:solidFill>
                <a:latin typeface="Arial" panose="020B0604020202020204" pitchFamily="34" charset="0"/>
                <a:cs typeface="Arial" panose="020B0604020202020204" pitchFamily="34" charset="0"/>
              </a:rPr>
              <a:t>Links (continued)</a:t>
            </a:r>
            <a:br>
              <a:rPr lang="en-US" altLang="en-US" b="1">
                <a:solidFill>
                  <a:schemeClr val="tx1"/>
                </a:solidFill>
                <a:latin typeface="Arial" panose="020B0604020202020204" pitchFamily="34" charset="0"/>
                <a:cs typeface="Arial" panose="020B0604020202020204" pitchFamily="34" charset="0"/>
              </a:rPr>
            </a:br>
            <a:r>
              <a:rPr lang="en-US" altLang="en-US" sz="1800" b="1">
                <a:solidFill>
                  <a:schemeClr val="tx1"/>
                </a:solidFill>
                <a:latin typeface="Arial" panose="020B0604020202020204" pitchFamily="34" charset="0"/>
                <a:cs typeface="Arial" panose="020B0604020202020204" pitchFamily="34" charset="0"/>
              </a:rPr>
              <a:t>(Underlined text is clickable!)</a:t>
            </a:r>
            <a:endParaRPr lang="en-US" altLang="en-US" b="1">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C38C732-69BD-401D-93EA-3EDBDCAC0555}"/>
              </a:ext>
            </a:extLst>
          </p:cNvPr>
          <p:cNvSpPr>
            <a:spLocks noGrp="1"/>
          </p:cNvSpPr>
          <p:nvPr>
            <p:ph idx="1"/>
          </p:nvPr>
        </p:nvSpPr>
        <p:spPr>
          <a:xfrm>
            <a:off x="228600" y="990600"/>
            <a:ext cx="8686800" cy="5715000"/>
          </a:xfrm>
        </p:spPr>
        <p:txBody>
          <a:bodyPr/>
          <a:lstStyle/>
          <a:p>
            <a:pPr>
              <a:buFontTx/>
              <a:buNone/>
              <a:defRPr/>
            </a:pPr>
            <a:r>
              <a:rPr lang="en-US" sz="2000" b="1" dirty="0">
                <a:latin typeface="Arial" pitchFamily="34" charset="0"/>
                <a:cs typeface="Arial" pitchFamily="34" charset="0"/>
              </a:rPr>
              <a:t>Radioactive Decay and Radiometric Dating</a:t>
            </a:r>
            <a:endParaRPr lang="en-US" sz="2000" b="1" dirty="0">
              <a:latin typeface="Arial" pitchFamily="34" charset="0"/>
              <a:cs typeface="Arial" pitchFamily="34" charset="0"/>
              <a:hlinkClick r:id="rId2"/>
            </a:endParaRPr>
          </a:p>
          <a:p>
            <a:pPr>
              <a:buFontTx/>
              <a:buNone/>
              <a:defRPr/>
            </a:pPr>
            <a:r>
              <a:rPr lang="en-US" sz="1600" b="1" dirty="0">
                <a:latin typeface="Arial" pitchFamily="34" charset="0"/>
                <a:cs typeface="Arial" pitchFamily="34" charset="0"/>
                <a:hlinkClick r:id="rId2"/>
              </a:rPr>
              <a:t>Simulating Radioactive Decay </a:t>
            </a:r>
            <a:r>
              <a:rPr lang="en-US" sz="1600" dirty="0">
                <a:latin typeface="Arial" pitchFamily="34" charset="0"/>
                <a:cs typeface="Arial" pitchFamily="34" charset="0"/>
              </a:rPr>
              <a:t>-  Exercise 3 is based on this simulation exercise developed by John </a:t>
            </a:r>
            <a:r>
              <a:rPr lang="en-US" sz="1600" dirty="0" err="1">
                <a:latin typeface="Arial" pitchFamily="34" charset="0"/>
                <a:cs typeface="Arial" pitchFamily="34" charset="0"/>
              </a:rPr>
              <a:t>DeLaughter</a:t>
            </a:r>
            <a:r>
              <a:rPr lang="en-US" sz="1600" dirty="0">
                <a:latin typeface="Arial" pitchFamily="34" charset="0"/>
                <a:cs typeface="Arial" pitchFamily="34" charset="0"/>
              </a:rPr>
              <a:t>.</a:t>
            </a:r>
          </a:p>
          <a:p>
            <a:pPr>
              <a:buFontTx/>
              <a:buNone/>
              <a:defRPr/>
            </a:pPr>
            <a:r>
              <a:rPr lang="en-US" sz="1600" b="1" dirty="0">
                <a:latin typeface="Arial" pitchFamily="34" charset="0"/>
                <a:cs typeface="Arial" pitchFamily="34" charset="0"/>
                <a:hlinkClick r:id="rId3"/>
              </a:rPr>
              <a:t>Applet: Decay</a:t>
            </a:r>
            <a:r>
              <a:rPr lang="en-US" sz="1600" dirty="0">
                <a:latin typeface="Arial" pitchFamily="34" charset="0"/>
                <a:cs typeface="Arial" pitchFamily="34" charset="0"/>
                <a:hlinkClick r:id="rId3"/>
              </a:rPr>
              <a:t> </a:t>
            </a:r>
            <a:r>
              <a:rPr lang="en-US" sz="1600" dirty="0">
                <a:latin typeface="Arial" pitchFamily="34" charset="0"/>
                <a:cs typeface="Arial" pitchFamily="34" charset="0"/>
              </a:rPr>
              <a:t>– This is a Java applet that is a simulation of radioactive decay, in which students can change the half life of a hypothetical radioisotope, and observe the process of decay to daughter material.</a:t>
            </a:r>
          </a:p>
          <a:p>
            <a:pPr>
              <a:buFontTx/>
              <a:buNone/>
              <a:defRPr/>
            </a:pPr>
            <a:r>
              <a:rPr lang="en-US" sz="1600" b="1" dirty="0">
                <a:latin typeface="Arial" pitchFamily="34" charset="0"/>
                <a:cs typeface="Arial" pitchFamily="34" charset="0"/>
                <a:hlinkClick r:id="rId4"/>
              </a:rPr>
              <a:t>Halflife</a:t>
            </a:r>
            <a:r>
              <a:rPr lang="en-US" sz="1600" dirty="0">
                <a:latin typeface="Arial" pitchFamily="34" charset="0"/>
                <a:cs typeface="Arial" pitchFamily="34" charset="0"/>
              </a:rPr>
              <a:t> – Website from the Physics department at the University of Colorado Boulder.  Offers good basic information on radioactive decay, as well as another web-based applet that allows the students to select from several actual real-world radioisotopes and observe both the decay of parent isotope and formation of daughter isotope, with images of “atoms”, as well as graphical output of the process.</a:t>
            </a:r>
          </a:p>
          <a:p>
            <a:pPr>
              <a:buFontTx/>
              <a:buNone/>
              <a:defRPr/>
            </a:pPr>
            <a:endParaRPr lang="en-US" sz="1600" dirty="0">
              <a:latin typeface="Arial" pitchFamily="34" charset="0"/>
              <a:cs typeface="Arial" pitchFamily="34" charset="0"/>
            </a:endParaRPr>
          </a:p>
          <a:p>
            <a:pPr>
              <a:buFontTx/>
              <a:buNone/>
              <a:defRPr/>
            </a:pPr>
            <a:r>
              <a:rPr lang="en-US" sz="2000" b="1" dirty="0">
                <a:latin typeface="Arial" pitchFamily="34" charset="0"/>
                <a:cs typeface="Arial" pitchFamily="34" charset="0"/>
              </a:rPr>
              <a:t>Evolution and Shark Lineages</a:t>
            </a:r>
            <a:endParaRPr lang="en-US" sz="2000" b="1" dirty="0">
              <a:latin typeface="Arial" pitchFamily="34" charset="0"/>
              <a:cs typeface="Arial" pitchFamily="34" charset="0"/>
              <a:hlinkClick r:id="rId2"/>
            </a:endParaRPr>
          </a:p>
          <a:p>
            <a:pPr>
              <a:buFontTx/>
              <a:buNone/>
              <a:defRPr/>
            </a:pPr>
            <a:r>
              <a:rPr lang="en-US" sz="1600" b="1" dirty="0">
                <a:latin typeface="Arial" pitchFamily="34" charset="0"/>
                <a:cs typeface="Arial" pitchFamily="34" charset="0"/>
                <a:hlinkClick r:id="rId5"/>
              </a:rPr>
              <a:t>Understanding Evolution </a:t>
            </a:r>
            <a:r>
              <a:rPr lang="en-US" sz="1600" dirty="0">
                <a:latin typeface="Arial" pitchFamily="34" charset="0"/>
                <a:cs typeface="Arial" pitchFamily="34" charset="0"/>
              </a:rPr>
              <a:t>– great source for information on evolution from UC Berkeley</a:t>
            </a:r>
          </a:p>
          <a:p>
            <a:pPr>
              <a:buFontTx/>
              <a:buNone/>
              <a:defRPr/>
            </a:pPr>
            <a:r>
              <a:rPr lang="en-US" sz="1600" b="1" dirty="0">
                <a:latin typeface="Arial" pitchFamily="34" charset="0"/>
                <a:cs typeface="Arial" pitchFamily="34" charset="0"/>
                <a:hlinkClick r:id="rId6"/>
              </a:rPr>
              <a:t>A Golden Age of Sharks</a:t>
            </a:r>
            <a:r>
              <a:rPr lang="en-US" sz="1600" dirty="0">
                <a:latin typeface="Arial" pitchFamily="34" charset="0"/>
                <a:cs typeface="Arial" pitchFamily="34" charset="0"/>
                <a:hlinkClick r:id="rId6"/>
              </a:rPr>
              <a:t> </a:t>
            </a:r>
            <a:r>
              <a:rPr lang="en-US" sz="1600" dirty="0">
                <a:latin typeface="Arial" pitchFamily="34" charset="0"/>
                <a:cs typeface="Arial" pitchFamily="34" charset="0"/>
              </a:rPr>
              <a:t>– Page about the evolution of sharks from the </a:t>
            </a:r>
            <a:r>
              <a:rPr lang="en-US" sz="1600" dirty="0" err="1">
                <a:latin typeface="Arial" pitchFamily="34" charset="0"/>
                <a:cs typeface="Arial" pitchFamily="34" charset="0"/>
              </a:rPr>
              <a:t>ReefQuest</a:t>
            </a:r>
            <a:r>
              <a:rPr lang="en-US" sz="1600" dirty="0">
                <a:latin typeface="Arial" pitchFamily="34" charset="0"/>
                <a:cs typeface="Arial" pitchFamily="34" charset="0"/>
              </a:rPr>
              <a:t> Centre for Shark Research.  Lots of great information here for students interested in sharks!</a:t>
            </a:r>
          </a:p>
          <a:p>
            <a:pPr>
              <a:buFontTx/>
              <a:buNone/>
              <a:defRPr/>
            </a:pPr>
            <a:r>
              <a:rPr lang="en-US" sz="1600" b="1" dirty="0">
                <a:latin typeface="Arial" pitchFamily="34" charset="0"/>
                <a:cs typeface="Arial" pitchFamily="34" charset="0"/>
                <a:hlinkClick r:id="rId7"/>
              </a:rPr>
              <a:t>Megalodon Shark Evolution</a:t>
            </a:r>
            <a:r>
              <a:rPr lang="en-US" sz="1600" dirty="0">
                <a:latin typeface="Arial" pitchFamily="34" charset="0"/>
                <a:cs typeface="Arial" pitchFamily="34" charset="0"/>
                <a:hlinkClick r:id="rId7"/>
              </a:rPr>
              <a:t> </a:t>
            </a:r>
            <a:r>
              <a:rPr lang="en-US" sz="1600" dirty="0">
                <a:latin typeface="Arial" pitchFamily="34" charset="0"/>
                <a:cs typeface="Arial" pitchFamily="34" charset="0"/>
              </a:rPr>
              <a:t>– An article by Lutz Andres describing the evolution of  the Megalodon shark lineage, which students examine directly in Exercise 4.</a:t>
            </a:r>
          </a:p>
          <a:p>
            <a:pPr>
              <a:buFontTx/>
              <a:buNone/>
              <a:defRPr/>
            </a:pPr>
            <a:r>
              <a:rPr lang="en-US" sz="1600" b="1" dirty="0">
                <a:latin typeface="Arial" pitchFamily="34" charset="0"/>
                <a:cs typeface="Arial" pitchFamily="34" charset="0"/>
                <a:hlinkClick r:id="rId8"/>
              </a:rPr>
              <a:t>A Key to the Common Genera of </a:t>
            </a:r>
            <a:r>
              <a:rPr lang="en-US" sz="1600" b="1" dirty="0" err="1">
                <a:latin typeface="Arial" pitchFamily="34" charset="0"/>
                <a:cs typeface="Arial" pitchFamily="34" charset="0"/>
                <a:hlinkClick r:id="rId8"/>
              </a:rPr>
              <a:t>Neogene</a:t>
            </a:r>
            <a:r>
              <a:rPr lang="en-US" sz="1600" b="1" dirty="0">
                <a:latin typeface="Arial" pitchFamily="34" charset="0"/>
                <a:cs typeface="Arial" pitchFamily="34" charset="0"/>
                <a:hlinkClick r:id="rId8"/>
              </a:rPr>
              <a:t> Shark Teeth</a:t>
            </a:r>
            <a:r>
              <a:rPr lang="en-US" sz="1600" dirty="0">
                <a:latin typeface="Arial" pitchFamily="34" charset="0"/>
                <a:cs typeface="Arial" pitchFamily="34" charset="0"/>
                <a:hlinkClick r:id="rId8"/>
              </a:rPr>
              <a:t> </a:t>
            </a:r>
            <a:r>
              <a:rPr lang="en-US" sz="1600" dirty="0">
                <a:latin typeface="Arial" pitchFamily="34" charset="0"/>
                <a:cs typeface="Arial" pitchFamily="34" charset="0"/>
              </a:rPr>
              <a:t>– A taxonomic key by Robert Purdy, used for the identification of ancient shark species based on their teeth.</a:t>
            </a:r>
          </a:p>
          <a:p>
            <a:pPr>
              <a:buFontTx/>
              <a:buNone/>
              <a:defRPr/>
            </a:pPr>
            <a:endParaRPr lang="en-US" sz="1600" b="1" dirty="0">
              <a:latin typeface="+mj-lt"/>
              <a:cs typeface="Times New Roman" pitchFamily="18" charset="0"/>
            </a:endParaRPr>
          </a:p>
          <a:p>
            <a:pPr>
              <a:buFontTx/>
              <a:buNone/>
              <a:defRPr/>
            </a:pPr>
            <a:endParaRPr lang="en-US" sz="1600" b="1" dirty="0">
              <a:cs typeface="Times New Roman" pitchFamily="18" charset="0"/>
            </a:endParaRPr>
          </a:p>
          <a:p>
            <a:pPr>
              <a:buFontTx/>
              <a:buNone/>
              <a:defRPr/>
            </a:pPr>
            <a:endParaRPr lang="en-US" sz="1600" b="1" dirty="0">
              <a:cs typeface="Times New Roman" pitchFamily="18" charset="0"/>
            </a:endParaRPr>
          </a:p>
          <a:p>
            <a:pPr>
              <a:defRPr/>
            </a:pPr>
            <a:endParaRPr lang="en-US" dirty="0"/>
          </a:p>
        </p:txBody>
      </p:sp>
      <p:sp>
        <p:nvSpPr>
          <p:cNvPr id="97284" name="Slide Number Placeholder 3">
            <a:extLst>
              <a:ext uri="{FF2B5EF4-FFF2-40B4-BE49-F238E27FC236}">
                <a16:creationId xmlns:a16="http://schemas.microsoft.com/office/drawing/2014/main" id="{1416DA61-6EBE-48FB-ABC0-0B3E2C6B535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A09C130-A480-44A7-B0E9-67184C64C4E5}" type="slidenum">
              <a:rPr lang="en-US" altLang="en-US" sz="1400"/>
              <a:pPr eaLnBrk="1" hangingPunct="1"/>
              <a:t>94</a:t>
            </a:fld>
            <a:endParaRPr lang="en-US" altLang="en-US" sz="1400"/>
          </a:p>
        </p:txBody>
      </p:sp>
      <p:sp>
        <p:nvSpPr>
          <p:cNvPr id="5" name="Action Button: Home 4">
            <a:hlinkClick r:id="rId9" action="ppaction://hlinksldjump" highlightClick="1"/>
            <a:extLst>
              <a:ext uri="{FF2B5EF4-FFF2-40B4-BE49-F238E27FC236}">
                <a16:creationId xmlns:a16="http://schemas.microsoft.com/office/drawing/2014/main" id="{C477FB4F-A442-48D2-8C16-F434A048B86E}"/>
              </a:ext>
            </a:extLst>
          </p:cNvPr>
          <p:cNvSpPr/>
          <p:nvPr/>
        </p:nvSpPr>
        <p:spPr>
          <a:xfrm>
            <a:off x="8382000" y="228600"/>
            <a:ext cx="639763" cy="639763"/>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Action Button: Back or Previous 5">
            <a:hlinkClick r:id="" action="ppaction://hlinkshowjump?jump=previousslide" highlightClick="1"/>
            <a:extLst>
              <a:ext uri="{FF2B5EF4-FFF2-40B4-BE49-F238E27FC236}">
                <a16:creationId xmlns:a16="http://schemas.microsoft.com/office/drawing/2014/main" id="{590962FC-119E-4478-99E5-6649AF825A4B}"/>
              </a:ext>
            </a:extLst>
          </p:cNvPr>
          <p:cNvSpPr/>
          <p:nvPr/>
        </p:nvSpPr>
        <p:spPr>
          <a:xfrm>
            <a:off x="7620000" y="228600"/>
            <a:ext cx="639763" cy="639763"/>
          </a:xfrm>
          <a:prstGeom prst="actionButtonBackPrevious">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themeOverride>
</file>

<file path=ppt/theme/themeOverride2.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6536</TotalTime>
  <Words>8346</Words>
  <Application>Microsoft Office PowerPoint</Application>
  <PresentationFormat>On-screen Show (4:3)</PresentationFormat>
  <Paragraphs>790</Paragraphs>
  <Slides>94</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101" baseType="lpstr">
      <vt:lpstr>Times New Roman</vt:lpstr>
      <vt:lpstr>Arial</vt:lpstr>
      <vt:lpstr>Wingdings</vt:lpstr>
      <vt:lpstr>Calibri</vt:lpstr>
      <vt:lpstr>Default Design</vt:lpstr>
      <vt:lpstr>Bitmap Image</vt:lpstr>
      <vt:lpstr>Photo Editor Photo</vt:lpstr>
      <vt:lpstr>PowerPoint Presentation</vt:lpstr>
      <vt:lpstr>PowerPoint Presentation</vt:lpstr>
      <vt:lpstr>PowerPoint Presentation</vt:lpstr>
      <vt:lpstr>Materials List</vt:lpstr>
      <vt:lpstr>Materials List</vt:lpstr>
      <vt:lpstr>An Introduction to Fossils</vt:lpstr>
      <vt:lpstr>The Student will …</vt:lpstr>
      <vt:lpstr> Exercise 1. Fossils: T/F </vt:lpstr>
      <vt:lpstr> Four Basic Kinds of Fossils </vt:lpstr>
      <vt:lpstr> Living Fossils??? </vt:lpstr>
      <vt:lpstr>PowerPoint Presentation</vt:lpstr>
      <vt:lpstr>Directions</vt:lpstr>
      <vt:lpstr>Exercise 1 Directions (continued)</vt:lpstr>
      <vt:lpstr>PowerPoint Presentation</vt:lpstr>
      <vt:lpstr>Answer Key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2. Geologic Time Scale </vt:lpstr>
      <vt:lpstr>PowerPoint Presentation</vt:lpstr>
      <vt:lpstr>Exercise 2. Geologic Time Scale </vt:lpstr>
      <vt:lpstr>Exercise 2. Geologic Time Scale </vt:lpstr>
      <vt:lpstr>Exercise 2. Geologic Time Scale </vt:lpstr>
      <vt:lpstr>PowerPoint Presentation</vt:lpstr>
      <vt:lpstr>PowerPoint Presentation</vt:lpstr>
      <vt:lpstr>Exercise 2. Geologic Time Scale </vt:lpstr>
      <vt:lpstr> Exercise 2a. Construction of a Planetary Calendar (for Higher Grades – with math!) </vt:lpstr>
      <vt:lpstr> Exercise 2a. Construction of a Planetary Calendar (for Higher Grades – with math!) </vt:lpstr>
      <vt:lpstr>PowerPoint Presentation</vt:lpstr>
      <vt:lpstr>PowerPoint Presentation</vt:lpstr>
      <vt:lpstr>PowerPoint Presentation</vt:lpstr>
      <vt:lpstr>Answer Time!</vt:lpstr>
      <vt:lpstr>PowerPoint Presentation</vt:lpstr>
      <vt:lpstr>PowerPoint Presentation</vt:lpstr>
      <vt:lpstr>PowerPoint Presentation</vt:lpstr>
      <vt:lpstr>PowerPoint Presentation</vt:lpstr>
      <vt:lpstr>Exercise 2b1. A Closer Look at  Biodiversity in Geological Time (Higher Grades)</vt:lpstr>
      <vt:lpstr>Geological Periods from the Cambrian to Present</vt:lpstr>
      <vt:lpstr>PowerPoint Presentation</vt:lpstr>
      <vt:lpstr>PowerPoint Presentation</vt:lpstr>
      <vt:lpstr>Exercise 2C. Comparing Time Frames</vt:lpstr>
      <vt:lpstr>PowerPoint Presentation</vt:lpstr>
      <vt:lpstr>Exercise 2. Geologic Time Scale </vt:lpstr>
      <vt:lpstr> Exercise 2a. Construction of a Planetary Calendar (Younger Students): Directions </vt:lpstr>
      <vt:lpstr>PowerPoint Presentation</vt:lpstr>
      <vt:lpstr>PowerPoint Presentation</vt:lpstr>
      <vt:lpstr>PowerPoint Presentation</vt:lpstr>
      <vt:lpstr>PowerPoint Presentation</vt:lpstr>
      <vt:lpstr>Exercise 2b. A Closer Look at Biodiversity in Geological Time (Younger Students)</vt:lpstr>
      <vt:lpstr>Geological Periods from Cambrian to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Links (Underlined text is clickable!)</vt:lpstr>
      <vt:lpstr>Links (continued) (Underlined text is clickable!)</vt:lpstr>
    </vt:vector>
  </TitlesOfParts>
  <Company>UTK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Riechert</dc:creator>
  <cp:lastModifiedBy>Hughes, Jeremy</cp:lastModifiedBy>
  <cp:revision>283</cp:revision>
  <dcterms:created xsi:type="dcterms:W3CDTF">2007-04-15T19:16:42Z</dcterms:created>
  <dcterms:modified xsi:type="dcterms:W3CDTF">2020-11-10T21:02:00Z</dcterms:modified>
</cp:coreProperties>
</file>